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8" r:id="rId1"/>
    <p:sldMasterId id="2147483715" r:id="rId2"/>
  </p:sldMasterIdLst>
  <p:notesMasterIdLst>
    <p:notesMasterId r:id="rId70"/>
  </p:notesMasterIdLst>
  <p:sldIdLst>
    <p:sldId id="500" r:id="rId3"/>
    <p:sldId id="649" r:id="rId4"/>
    <p:sldId id="720" r:id="rId5"/>
    <p:sldId id="651" r:id="rId6"/>
    <p:sldId id="653" r:id="rId7"/>
    <p:sldId id="654" r:id="rId8"/>
    <p:sldId id="657" r:id="rId9"/>
    <p:sldId id="656" r:id="rId10"/>
    <p:sldId id="655" r:id="rId11"/>
    <p:sldId id="658" r:id="rId12"/>
    <p:sldId id="659" r:id="rId13"/>
    <p:sldId id="660" r:id="rId14"/>
    <p:sldId id="698" r:id="rId15"/>
    <p:sldId id="699" r:id="rId16"/>
    <p:sldId id="661" r:id="rId17"/>
    <p:sldId id="700" r:id="rId18"/>
    <p:sldId id="662" r:id="rId19"/>
    <p:sldId id="663" r:id="rId20"/>
    <p:sldId id="664" r:id="rId21"/>
    <p:sldId id="665" r:id="rId22"/>
    <p:sldId id="675" r:id="rId23"/>
    <p:sldId id="701" r:id="rId24"/>
    <p:sldId id="667" r:id="rId25"/>
    <p:sldId id="702" r:id="rId26"/>
    <p:sldId id="668" r:id="rId27"/>
    <p:sldId id="703" r:id="rId28"/>
    <p:sldId id="704" r:id="rId29"/>
    <p:sldId id="705" r:id="rId30"/>
    <p:sldId id="690" r:id="rId31"/>
    <p:sldId id="706" r:id="rId32"/>
    <p:sldId id="669" r:id="rId33"/>
    <p:sldId id="707" r:id="rId34"/>
    <p:sldId id="671" r:id="rId35"/>
    <p:sldId id="718" r:id="rId36"/>
    <p:sldId id="673" r:id="rId37"/>
    <p:sldId id="674" r:id="rId38"/>
    <p:sldId id="677" r:id="rId39"/>
    <p:sldId id="691" r:id="rId40"/>
    <p:sldId id="678" r:id="rId41"/>
    <p:sldId id="719" r:id="rId42"/>
    <p:sldId id="680" r:id="rId43"/>
    <p:sldId id="708" r:id="rId44"/>
    <p:sldId id="679" r:id="rId45"/>
    <p:sldId id="682" r:id="rId46"/>
    <p:sldId id="709" r:id="rId47"/>
    <p:sldId id="672" r:id="rId48"/>
    <p:sldId id="694" r:id="rId49"/>
    <p:sldId id="695" r:id="rId50"/>
    <p:sldId id="711" r:id="rId51"/>
    <p:sldId id="710" r:id="rId52"/>
    <p:sldId id="712" r:id="rId53"/>
    <p:sldId id="681" r:id="rId54"/>
    <p:sldId id="713" r:id="rId55"/>
    <p:sldId id="683" r:id="rId56"/>
    <p:sldId id="696" r:id="rId57"/>
    <p:sldId id="688" r:id="rId58"/>
    <p:sldId id="714" r:id="rId59"/>
    <p:sldId id="689" r:id="rId60"/>
    <p:sldId id="684" r:id="rId61"/>
    <p:sldId id="692" r:id="rId62"/>
    <p:sldId id="693" r:id="rId63"/>
    <p:sldId id="685" r:id="rId64"/>
    <p:sldId id="715" r:id="rId65"/>
    <p:sldId id="716" r:id="rId66"/>
    <p:sldId id="717" r:id="rId67"/>
    <p:sldId id="686" r:id="rId68"/>
    <p:sldId id="687" r:id="rId6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40"/>
    <a:srgbClr val="800040"/>
    <a:srgbClr val="FF0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26" autoAdjust="0"/>
    <p:restoredTop sz="96291" autoAdjust="0"/>
  </p:normalViewPr>
  <p:slideViewPr>
    <p:cSldViewPr snapToGrid="0" snapToObjects="1">
      <p:cViewPr varScale="1">
        <p:scale>
          <a:sx n="102" d="100"/>
          <a:sy n="102" d="100"/>
        </p:scale>
        <p:origin x="1392"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10" d="100"/>
        <a:sy n="21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71" Type="http://schemas.openxmlformats.org/officeDocument/2006/relationships/presProps" Target="presProps.xml"/></Relationships>
</file>

<file path=ppt/media/image1.png>
</file>

<file path=ppt/media/image10.tiff>
</file>

<file path=ppt/media/image11.gif>
</file>

<file path=ppt/media/image12.gif>
</file>

<file path=ppt/media/image13.png>
</file>

<file path=ppt/media/image14.png>
</file>

<file path=ppt/media/image15.tiff>
</file>

<file path=ppt/media/image16.tiff>
</file>

<file path=ppt/media/image17.png>
</file>

<file path=ppt/media/image18.png>
</file>

<file path=ppt/media/image19.png>
</file>

<file path=ppt/media/image2.png>
</file>

<file path=ppt/media/image20.tif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gif>
</file>

<file path=ppt/media/image31.gif>
</file>

<file path=ppt/media/image32.tiff>
</file>

<file path=ppt/media/image33.tiff>
</file>

<file path=ppt/media/image34.png>
</file>

<file path=ppt/media/image35.jpeg>
</file>

<file path=ppt/media/image37.png>
</file>

<file path=ppt/media/image38.png>
</file>

<file path=ppt/media/image4.png>
</file>

<file path=ppt/media/image5.png>
</file>

<file path=ppt/media/image6.gi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1765C14-AB40-F042-B32B-D1D2D278AC25}" type="datetimeFigureOut">
              <a:rPr lang="en-US" smtClean="0"/>
              <a:t>11/15/18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C26381D-D8CE-1540-8682-86853DC2F740}" type="slidenum">
              <a:rPr lang="en-US" smtClean="0"/>
              <a:t>‹#›</a:t>
            </a:fld>
            <a:endParaRPr lang="en-US"/>
          </a:p>
        </p:txBody>
      </p:sp>
    </p:spTree>
    <p:extLst>
      <p:ext uri="{BB962C8B-B14F-4D97-AF65-F5344CB8AC3E}">
        <p14:creationId xmlns:p14="http://schemas.microsoft.com/office/powerpoint/2010/main" val="99099261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26381D-D8CE-1540-8682-86853DC2F740}" type="slidenum">
              <a:rPr lang="en-US" smtClean="0"/>
              <a:t>1</a:t>
            </a:fld>
            <a:endParaRPr lang="en-US"/>
          </a:p>
        </p:txBody>
      </p:sp>
    </p:spTree>
    <p:extLst>
      <p:ext uri="{BB962C8B-B14F-4D97-AF65-F5344CB8AC3E}">
        <p14:creationId xmlns:p14="http://schemas.microsoft.com/office/powerpoint/2010/main" val="1371753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25</a:t>
            </a:fld>
            <a:endParaRPr lang="en-US"/>
          </a:p>
        </p:txBody>
      </p:sp>
    </p:spTree>
    <p:extLst>
      <p:ext uri="{BB962C8B-B14F-4D97-AF65-F5344CB8AC3E}">
        <p14:creationId xmlns:p14="http://schemas.microsoft.com/office/powerpoint/2010/main" val="1543115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30</a:t>
            </a:fld>
            <a:endParaRPr lang="en-US"/>
          </a:p>
        </p:txBody>
      </p:sp>
    </p:spTree>
    <p:extLst>
      <p:ext uri="{BB962C8B-B14F-4D97-AF65-F5344CB8AC3E}">
        <p14:creationId xmlns:p14="http://schemas.microsoft.com/office/powerpoint/2010/main" val="14934878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Approaches to segmentation: starting movement, out of band action, keypress</a:t>
            </a:r>
          </a:p>
        </p:txBody>
      </p:sp>
      <p:sp>
        <p:nvSpPr>
          <p:cNvPr id="4" name="Slide Number Placeholder 3"/>
          <p:cNvSpPr>
            <a:spLocks noGrp="1"/>
          </p:cNvSpPr>
          <p:nvPr>
            <p:ph type="sldNum" sz="quarter" idx="10"/>
          </p:nvPr>
        </p:nvSpPr>
        <p:spPr/>
        <p:txBody>
          <a:bodyPr/>
          <a:lstStyle/>
          <a:p>
            <a:fld id="{6C26381D-D8CE-1540-8682-86853DC2F740}" type="slidenum">
              <a:rPr lang="en-US" smtClean="0"/>
              <a:t>31</a:t>
            </a:fld>
            <a:endParaRPr lang="en-US"/>
          </a:p>
        </p:txBody>
      </p:sp>
    </p:spTree>
    <p:extLst>
      <p:ext uri="{BB962C8B-B14F-4D97-AF65-F5344CB8AC3E}">
        <p14:creationId xmlns:p14="http://schemas.microsoft.com/office/powerpoint/2010/main" val="964381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Each type of error has different implications</a:t>
            </a:r>
          </a:p>
        </p:txBody>
      </p:sp>
      <p:sp>
        <p:nvSpPr>
          <p:cNvPr id="4" name="Slide Number Placeholder 3"/>
          <p:cNvSpPr>
            <a:spLocks noGrp="1"/>
          </p:cNvSpPr>
          <p:nvPr>
            <p:ph type="sldNum" sz="quarter" idx="10"/>
          </p:nvPr>
        </p:nvSpPr>
        <p:spPr/>
        <p:txBody>
          <a:bodyPr/>
          <a:lstStyle/>
          <a:p>
            <a:fld id="{6C26381D-D8CE-1540-8682-86853DC2F740}" type="slidenum">
              <a:rPr lang="en-US" smtClean="0"/>
              <a:t>36</a:t>
            </a:fld>
            <a:endParaRPr lang="en-US"/>
          </a:p>
        </p:txBody>
      </p:sp>
    </p:spTree>
    <p:extLst>
      <p:ext uri="{BB962C8B-B14F-4D97-AF65-F5344CB8AC3E}">
        <p14:creationId xmlns:p14="http://schemas.microsoft.com/office/powerpoint/2010/main" val="19338349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iPhone</a:t>
            </a:r>
            <a:r>
              <a:rPr lang="en-US" baseline="0"/>
              <a:t> image: https://www.gizmodo.com.au/2014/09/how-to-design-for-thumbs-in-the-era-of-huge-screens/</a:t>
            </a:r>
          </a:p>
          <a:p>
            <a:r>
              <a:rPr lang="en-US"/>
              <a:t>Minority</a:t>
            </a:r>
            <a:r>
              <a:rPr lang="en-US" baseline="0"/>
              <a:t> report image: https://static.independent.co.uk/s3fs-public/thumbnails/image/2013/02/11/11/Kinect-Minority-Report-UI-2.jpg</a:t>
            </a:r>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37</a:t>
            </a:fld>
            <a:endParaRPr lang="en-US"/>
          </a:p>
        </p:txBody>
      </p:sp>
    </p:spTree>
    <p:extLst>
      <p:ext uri="{BB962C8B-B14F-4D97-AF65-F5344CB8AC3E}">
        <p14:creationId xmlns:p14="http://schemas.microsoft.com/office/powerpoint/2010/main" val="12114571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Google Maps image: https://developers.google.com/maps/documentation/ios-sdk/images/url_scheme_pizza.png</a:t>
            </a:r>
          </a:p>
        </p:txBody>
      </p:sp>
      <p:sp>
        <p:nvSpPr>
          <p:cNvPr id="4" name="Slide Number Placeholder 3"/>
          <p:cNvSpPr>
            <a:spLocks noGrp="1"/>
          </p:cNvSpPr>
          <p:nvPr>
            <p:ph type="sldNum" sz="quarter" idx="10"/>
          </p:nvPr>
        </p:nvSpPr>
        <p:spPr/>
        <p:txBody>
          <a:bodyPr/>
          <a:lstStyle/>
          <a:p>
            <a:fld id="{6C26381D-D8CE-1540-8682-86853DC2F740}" type="slidenum">
              <a:rPr lang="en-US" smtClean="0"/>
              <a:t>38</a:t>
            </a:fld>
            <a:endParaRPr lang="en-US"/>
          </a:p>
        </p:txBody>
      </p:sp>
    </p:spTree>
    <p:extLst>
      <p:ext uri="{BB962C8B-B14F-4D97-AF65-F5344CB8AC3E}">
        <p14:creationId xmlns:p14="http://schemas.microsoft.com/office/powerpoint/2010/main" val="12533974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keep out the olds, but also</a:t>
            </a:r>
            <a:r>
              <a:rPr lang="en-US" baseline="0"/>
              <a:t> to support social learning</a:t>
            </a:r>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43</a:t>
            </a:fld>
            <a:endParaRPr lang="en-US"/>
          </a:p>
        </p:txBody>
      </p:sp>
    </p:spTree>
    <p:extLst>
      <p:ext uri="{BB962C8B-B14F-4D97-AF65-F5344CB8AC3E}">
        <p14:creationId xmlns:p14="http://schemas.microsoft.com/office/powerpoint/2010/main" val="1835608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iOS voiceover gestures: https://www.interactiveaccessibility.com/education/training/downloads/iOS-Cheatsheet.pdf</a:t>
            </a:r>
          </a:p>
          <a:p>
            <a:r>
              <a:rPr lang="en-US"/>
              <a:t>Left to right: forward or back</a:t>
            </a:r>
          </a:p>
          <a:p>
            <a:r>
              <a:rPr lang="en-US"/>
              <a:t>Number</a:t>
            </a:r>
            <a:r>
              <a:rPr lang="en-US" baseline="0"/>
              <a:t> of fingers: granularity. More fingers == bigger items</a:t>
            </a:r>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48</a:t>
            </a:fld>
            <a:endParaRPr lang="en-US"/>
          </a:p>
        </p:txBody>
      </p:sp>
    </p:spTree>
    <p:extLst>
      <p:ext uri="{BB962C8B-B14F-4D97-AF65-F5344CB8AC3E}">
        <p14:creationId xmlns:p14="http://schemas.microsoft.com/office/powerpoint/2010/main" val="12964101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Figures from Wu and Balakrishnan, http://www.dgp.toronto.edu/research/tabletop/mwu_UIST2003.pdf</a:t>
            </a:r>
          </a:p>
        </p:txBody>
      </p:sp>
      <p:sp>
        <p:nvSpPr>
          <p:cNvPr id="4" name="Slide Number Placeholder 3"/>
          <p:cNvSpPr>
            <a:spLocks noGrp="1"/>
          </p:cNvSpPr>
          <p:nvPr>
            <p:ph type="sldNum" sz="quarter" idx="10"/>
          </p:nvPr>
        </p:nvSpPr>
        <p:spPr/>
        <p:txBody>
          <a:bodyPr/>
          <a:lstStyle/>
          <a:p>
            <a:fld id="{6C26381D-D8CE-1540-8682-86853DC2F740}" type="slidenum">
              <a:rPr lang="en-US" smtClean="0"/>
              <a:t>49</a:t>
            </a:fld>
            <a:endParaRPr lang="en-US"/>
          </a:p>
        </p:txBody>
      </p:sp>
    </p:spTree>
    <p:extLst>
      <p:ext uri="{BB962C8B-B14F-4D97-AF65-F5344CB8AC3E}">
        <p14:creationId xmlns:p14="http://schemas.microsoft.com/office/powerpoint/2010/main" val="1337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Many aspects of the gesture are not clear: speed,</a:t>
            </a:r>
            <a:r>
              <a:rPr lang="en-US" baseline="0"/>
              <a:t> movement, where do you start?</a:t>
            </a:r>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55</a:t>
            </a:fld>
            <a:endParaRPr lang="en-US"/>
          </a:p>
        </p:txBody>
      </p:sp>
    </p:spTree>
    <p:extLst>
      <p:ext uri="{BB962C8B-B14F-4D97-AF65-F5344CB8AC3E}">
        <p14:creationId xmlns:p14="http://schemas.microsoft.com/office/powerpoint/2010/main" val="1497342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part of most textbooks. I think understanding this stuff is really important!</a:t>
            </a:r>
          </a:p>
        </p:txBody>
      </p:sp>
      <p:sp>
        <p:nvSpPr>
          <p:cNvPr id="4" name="Slide Number Placeholder 3"/>
          <p:cNvSpPr>
            <a:spLocks noGrp="1"/>
          </p:cNvSpPr>
          <p:nvPr>
            <p:ph type="sldNum" sz="quarter" idx="10"/>
          </p:nvPr>
        </p:nvSpPr>
        <p:spPr/>
        <p:txBody>
          <a:bodyPr/>
          <a:lstStyle/>
          <a:p>
            <a:fld id="{6C26381D-D8CE-1540-8682-86853DC2F740}" type="slidenum">
              <a:rPr lang="en-US" smtClean="0"/>
              <a:t>4</a:t>
            </a:fld>
            <a:endParaRPr lang="en-US"/>
          </a:p>
        </p:txBody>
      </p:sp>
    </p:spTree>
    <p:extLst>
      <p:ext uri="{BB962C8B-B14F-4D97-AF65-F5344CB8AC3E}">
        <p14:creationId xmlns:p14="http://schemas.microsoft.com/office/powerpoint/2010/main" val="13907687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What are these?</a:t>
            </a:r>
          </a:p>
        </p:txBody>
      </p:sp>
      <p:sp>
        <p:nvSpPr>
          <p:cNvPr id="4" name="Slide Number Placeholder 3"/>
          <p:cNvSpPr>
            <a:spLocks noGrp="1"/>
          </p:cNvSpPr>
          <p:nvPr>
            <p:ph type="sldNum" sz="quarter" idx="10"/>
          </p:nvPr>
        </p:nvSpPr>
        <p:spPr/>
        <p:txBody>
          <a:bodyPr/>
          <a:lstStyle/>
          <a:p>
            <a:fld id="{6C26381D-D8CE-1540-8682-86853DC2F740}" type="slidenum">
              <a:rPr lang="en-US" smtClean="0"/>
              <a:t>56</a:t>
            </a:fld>
            <a:endParaRPr lang="en-US"/>
          </a:p>
        </p:txBody>
      </p:sp>
    </p:spTree>
    <p:extLst>
      <p:ext uri="{BB962C8B-B14F-4D97-AF65-F5344CB8AC3E}">
        <p14:creationId xmlns:p14="http://schemas.microsoft.com/office/powerpoint/2010/main" val="11065438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a:t>
            </a:r>
            <a:r>
              <a:rPr lang="en-US" baseline="0"/>
              <a:t> Windows example is aggressively cut off, signals “there is more here”</a:t>
            </a:r>
          </a:p>
          <a:p>
            <a:r>
              <a:rPr lang="en-US" baseline="0"/>
              <a:t>iOS button bounces the screen a little bit</a:t>
            </a:r>
          </a:p>
          <a:p>
            <a:endParaRPr lang="en-US"/>
          </a:p>
          <a:p>
            <a:r>
              <a:rPr lang="en-US"/>
              <a:t>Windows Metro: http://www.gadgethelpline.com/wp-content/uploads/2011/06/windows-phone-7-metro-490x343-1.jpg</a:t>
            </a:r>
          </a:p>
          <a:p>
            <a:r>
              <a:rPr lang="en-US"/>
              <a:t>iOS: http://tapsmart.wpengine.netdna-cdn.com/wp-content/uploads/2016/08/open-from-lock-screen-header-750x400.jpg</a:t>
            </a:r>
          </a:p>
        </p:txBody>
      </p:sp>
      <p:sp>
        <p:nvSpPr>
          <p:cNvPr id="4" name="Slide Number Placeholder 3"/>
          <p:cNvSpPr>
            <a:spLocks noGrp="1"/>
          </p:cNvSpPr>
          <p:nvPr>
            <p:ph type="sldNum" sz="quarter" idx="10"/>
          </p:nvPr>
        </p:nvSpPr>
        <p:spPr/>
        <p:txBody>
          <a:bodyPr/>
          <a:lstStyle/>
          <a:p>
            <a:fld id="{6C26381D-D8CE-1540-8682-86853DC2F740}" type="slidenum">
              <a:rPr lang="en-US" smtClean="0"/>
              <a:t>58</a:t>
            </a:fld>
            <a:endParaRPr lang="en-US"/>
          </a:p>
        </p:txBody>
      </p:sp>
    </p:spTree>
    <p:extLst>
      <p:ext uri="{BB962C8B-B14F-4D97-AF65-F5344CB8AC3E}">
        <p14:creationId xmlns:p14="http://schemas.microsoft.com/office/powerpoint/2010/main" val="20872469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project is called Slide Rule. It began with the question: how can we take an existing touch screen based mobile device, which is not accessible,</a:t>
            </a:r>
            <a:r>
              <a:rPr lang="en-US" baseline="0" dirty="0"/>
              <a:t> and redesign the fundamental interactions that it supports</a:t>
            </a:r>
          </a:p>
          <a:p>
            <a:endParaRPr lang="en-US" baseline="0" dirty="0"/>
          </a:p>
          <a:p>
            <a:r>
              <a:rPr lang="en-US" baseline="0" dirty="0"/>
              <a:t>And to give you some context about this project, although we did see accessibility on the iPhone in the video. This project, Slide Rule, predates that work. At the time this work began, most commercially available touch screen devices provided no accessibility support, and those that did were quite limited.</a:t>
            </a:r>
            <a:endParaRPr lang="en-US" dirty="0"/>
          </a:p>
        </p:txBody>
      </p:sp>
      <p:sp>
        <p:nvSpPr>
          <p:cNvPr id="4" name="Slide Number Placeholder 3"/>
          <p:cNvSpPr>
            <a:spLocks noGrp="1"/>
          </p:cNvSpPr>
          <p:nvPr>
            <p:ph type="sldNum" sz="quarter" idx="10"/>
          </p:nvPr>
        </p:nvSpPr>
        <p:spPr/>
        <p:txBody>
          <a:bodyPr/>
          <a:lstStyle/>
          <a:p>
            <a:fld id="{5016EED2-D1A1-934A-8F92-2D67587D81F9}" type="slidenum">
              <a:rPr lang="en-US" smtClean="0"/>
              <a:pPr/>
              <a:t>63</a:t>
            </a:fld>
            <a:endParaRPr lang="en-US"/>
          </a:p>
        </p:txBody>
      </p:sp>
    </p:spTree>
    <p:extLst>
      <p:ext uri="{BB962C8B-B14F-4D97-AF65-F5344CB8AC3E}">
        <p14:creationId xmlns:p14="http://schemas.microsoft.com/office/powerpoint/2010/main" val="19778307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ED061E4-3779-1F4C-8FB8-998E6BCF47DE}" type="slidenum">
              <a:rPr lang="uk-UA"/>
              <a:t>64</a:t>
            </a:fld>
            <a:endParaRPr lang="uk-UA"/>
          </a:p>
        </p:txBody>
      </p:sp>
    </p:spTree>
    <p:extLst>
      <p:ext uri="{BB962C8B-B14F-4D97-AF65-F5344CB8AC3E}">
        <p14:creationId xmlns:p14="http://schemas.microsoft.com/office/powerpoint/2010/main" val="10246956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Examples from scienceline: http://scienceline.org/2012/01/okay-but-how-do-touch-screens-actually-work/</a:t>
            </a:r>
          </a:p>
          <a:p>
            <a:r>
              <a:rPr lang="en-US"/>
              <a:t>Resistive touch</a:t>
            </a:r>
            <a:r>
              <a:rPr lang="en-US" baseline="0"/>
              <a:t> screen image: http://www.chassis-plans.com/white_paper_resistive_touchscreen_technology.html</a:t>
            </a:r>
          </a:p>
          <a:p>
            <a:r>
              <a:rPr lang="en-US" baseline="0"/>
              <a:t>Capacitive touch screen image: http://www.electrotest.com.sg/cap_touch.htm</a:t>
            </a:r>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13</a:t>
            </a:fld>
            <a:endParaRPr lang="en-US"/>
          </a:p>
        </p:txBody>
      </p:sp>
    </p:spTree>
    <p:extLst>
      <p:ext uri="{BB962C8B-B14F-4D97-AF65-F5344CB8AC3E}">
        <p14:creationId xmlns:p14="http://schemas.microsoft.com/office/powerpoint/2010/main" val="19169647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14</a:t>
            </a:fld>
            <a:endParaRPr lang="en-US"/>
          </a:p>
        </p:txBody>
      </p:sp>
    </p:spTree>
    <p:extLst>
      <p:ext uri="{BB962C8B-B14F-4D97-AF65-F5344CB8AC3E}">
        <p14:creationId xmlns:p14="http://schemas.microsoft.com/office/powerpoint/2010/main" val="1893383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16</a:t>
            </a:fld>
            <a:endParaRPr lang="en-US"/>
          </a:p>
        </p:txBody>
      </p:sp>
    </p:spTree>
    <p:extLst>
      <p:ext uri="{BB962C8B-B14F-4D97-AF65-F5344CB8AC3E}">
        <p14:creationId xmlns:p14="http://schemas.microsoft.com/office/powerpoint/2010/main" val="19001437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Side</a:t>
            </a:r>
            <a:r>
              <a:rPr lang="en-US" baseline="0"/>
              <a:t> note: interesting that these technologies often filter down to research/experimentation</a:t>
            </a:r>
          </a:p>
          <a:p>
            <a:r>
              <a:rPr lang="en-US" baseline="0"/>
              <a:t>PrimeSense camera $10,000 -&gt; Kinect $200</a:t>
            </a:r>
          </a:p>
          <a:p>
            <a:endParaRPr lang="en-US"/>
          </a:p>
          <a:p>
            <a:r>
              <a:rPr lang="en-US"/>
              <a:t>Kinect image: https://upload.wikimedia.org/wikipedia/commons/3/3d/Kinect_Skeleton_View.jpg</a:t>
            </a:r>
          </a:p>
        </p:txBody>
      </p:sp>
      <p:sp>
        <p:nvSpPr>
          <p:cNvPr id="4" name="Slide Number Placeholder 3"/>
          <p:cNvSpPr>
            <a:spLocks noGrp="1"/>
          </p:cNvSpPr>
          <p:nvPr>
            <p:ph type="sldNum" sz="quarter" idx="10"/>
          </p:nvPr>
        </p:nvSpPr>
        <p:spPr/>
        <p:txBody>
          <a:bodyPr/>
          <a:lstStyle/>
          <a:p>
            <a:fld id="{6C26381D-D8CE-1540-8682-86853DC2F740}" type="slidenum">
              <a:rPr lang="en-US" smtClean="0"/>
              <a:t>18</a:t>
            </a:fld>
            <a:endParaRPr lang="en-US"/>
          </a:p>
        </p:txBody>
      </p:sp>
    </p:spTree>
    <p:extLst>
      <p:ext uri="{BB962C8B-B14F-4D97-AF65-F5344CB8AC3E}">
        <p14:creationId xmlns:p14="http://schemas.microsoft.com/office/powerpoint/2010/main" val="120091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Interesting how wii sensor bar works: it’s actually just 2 infrared lights, Wiimote has camera</a:t>
            </a:r>
          </a:p>
          <a:p>
            <a:endParaRPr lang="en-US" baseline="0"/>
          </a:p>
          <a:p>
            <a:r>
              <a:rPr lang="en-US" baseline="0"/>
              <a:t>Wiimote image: https://www.wikihow.com/images/3/3a/Pitch-Under-Hand-in-Wii-Sports-Step-3-Version-2.jpg</a:t>
            </a:r>
          </a:p>
          <a:p>
            <a:r>
              <a:rPr lang="en-US"/>
              <a:t>Wii menu: https://cdn02.nintendo-europe.com/media/images/06_screenshots/systems_4/wii_10/wii_channels/wii_menu/CI-Wii-Wii-Menu-02-UK_CMM_small.jpg</a:t>
            </a:r>
          </a:p>
        </p:txBody>
      </p:sp>
      <p:sp>
        <p:nvSpPr>
          <p:cNvPr id="4" name="Slide Number Placeholder 3"/>
          <p:cNvSpPr>
            <a:spLocks noGrp="1"/>
          </p:cNvSpPr>
          <p:nvPr>
            <p:ph type="sldNum" sz="quarter" idx="10"/>
          </p:nvPr>
        </p:nvSpPr>
        <p:spPr/>
        <p:txBody>
          <a:bodyPr/>
          <a:lstStyle/>
          <a:p>
            <a:fld id="{6C26381D-D8CE-1540-8682-86853DC2F740}" type="slidenum">
              <a:rPr lang="en-US" smtClean="0"/>
              <a:t>20</a:t>
            </a:fld>
            <a:endParaRPr lang="en-US"/>
          </a:p>
        </p:txBody>
      </p:sp>
    </p:spTree>
    <p:extLst>
      <p:ext uri="{BB962C8B-B14F-4D97-AF65-F5344CB8AC3E}">
        <p14:creationId xmlns:p14="http://schemas.microsoft.com/office/powerpoint/2010/main" val="12554771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Microsoft Surface Pen: http://cnpichub1.freepicturehub.com/Microsoft/6.jpg</a:t>
            </a:r>
          </a:p>
        </p:txBody>
      </p:sp>
      <p:sp>
        <p:nvSpPr>
          <p:cNvPr id="4" name="Slide Number Placeholder 3"/>
          <p:cNvSpPr>
            <a:spLocks noGrp="1"/>
          </p:cNvSpPr>
          <p:nvPr>
            <p:ph type="sldNum" sz="quarter" idx="10"/>
          </p:nvPr>
        </p:nvSpPr>
        <p:spPr/>
        <p:txBody>
          <a:bodyPr/>
          <a:lstStyle/>
          <a:p>
            <a:fld id="{6C26381D-D8CE-1540-8682-86853DC2F740}" type="slidenum">
              <a:rPr lang="en-US" smtClean="0"/>
              <a:t>21</a:t>
            </a:fld>
            <a:endParaRPr lang="en-US"/>
          </a:p>
        </p:txBody>
      </p:sp>
    </p:spTree>
    <p:extLst>
      <p:ext uri="{BB962C8B-B14F-4D97-AF65-F5344CB8AC3E}">
        <p14:creationId xmlns:p14="http://schemas.microsoft.com/office/powerpoint/2010/main" val="1606252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C26381D-D8CE-1540-8682-86853DC2F740}" type="slidenum">
              <a:rPr lang="en-US" smtClean="0"/>
              <a:t>23</a:t>
            </a:fld>
            <a:endParaRPr lang="en-US"/>
          </a:p>
        </p:txBody>
      </p:sp>
    </p:spTree>
    <p:extLst>
      <p:ext uri="{BB962C8B-B14F-4D97-AF65-F5344CB8AC3E}">
        <p14:creationId xmlns:p14="http://schemas.microsoft.com/office/powerpoint/2010/main" val="1850736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b="1">
                <a:latin typeface="Helvetica Neue" charset="0"/>
                <a:ea typeface="Helvetica Neue" charset="0"/>
                <a:cs typeface="Helvetica Neue" charset="0"/>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3_Title and Content">
    <p:spTree>
      <p:nvGrpSpPr>
        <p:cNvPr id="1" name=""/>
        <p:cNvGrpSpPr/>
        <p:nvPr/>
      </p:nvGrpSpPr>
      <p:grpSpPr>
        <a:xfrm>
          <a:off x="0" y="0"/>
          <a:ext cx="0" cy="0"/>
          <a:chOff x="0" y="0"/>
          <a:chExt cx="0" cy="0"/>
        </a:xfrm>
      </p:grpSpPr>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FECD78-3C8E-49F2-8FAB-59489D168ABB}" type="datetimeFigureOut">
              <a:rPr lang="en-US" smtClean="0"/>
              <a:t>11/15/18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4_Title and Content">
    <p:spTree>
      <p:nvGrpSpPr>
        <p:cNvPr id="1" name=""/>
        <p:cNvGrpSpPr/>
        <p:nvPr/>
      </p:nvGrpSpPr>
      <p:grpSpPr>
        <a:xfrm>
          <a:off x="0" y="0"/>
          <a:ext cx="0" cy="0"/>
          <a:chOff x="0" y="0"/>
          <a:chExt cx="0" cy="0"/>
        </a:xfrm>
      </p:grpSpPr>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5_Title and Content">
    <p:spTree>
      <p:nvGrpSpPr>
        <p:cNvPr id="1" name=""/>
        <p:cNvGrpSpPr/>
        <p:nvPr/>
      </p:nvGrpSpPr>
      <p:grpSpPr>
        <a:xfrm>
          <a:off x="0" y="0"/>
          <a:ext cx="0" cy="0"/>
          <a:chOff x="0" y="0"/>
          <a:chExt cx="0" cy="0"/>
        </a:xfrm>
      </p:grpSpPr>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6_Title and Content">
    <p:spTree>
      <p:nvGrpSpPr>
        <p:cNvPr id="1" name=""/>
        <p:cNvGrpSpPr/>
        <p:nvPr/>
      </p:nvGrpSpPr>
      <p:grpSpPr>
        <a:xfrm>
          <a:off x="0" y="0"/>
          <a:ext cx="0" cy="0"/>
          <a:chOff x="0" y="0"/>
          <a:chExt cx="0" cy="0"/>
        </a:xfrm>
      </p:grpSpPr>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7_Title and Content">
    <p:spTree>
      <p:nvGrpSpPr>
        <p:cNvPr id="1" name=""/>
        <p:cNvGrpSpPr/>
        <p:nvPr/>
      </p:nvGrpSpPr>
      <p:grpSpPr>
        <a:xfrm>
          <a:off x="0" y="0"/>
          <a:ext cx="0" cy="0"/>
          <a:chOff x="0" y="0"/>
          <a:chExt cx="0" cy="0"/>
        </a:xfrm>
      </p:grpSpPr>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9_Title and Content">
    <p:spTree>
      <p:nvGrpSpPr>
        <p:cNvPr id="1" name=""/>
        <p:cNvGrpSpPr/>
        <p:nvPr/>
      </p:nvGrpSpPr>
      <p:grpSpPr>
        <a:xfrm>
          <a:off x="0" y="0"/>
          <a:ext cx="0" cy="0"/>
          <a:chOff x="0" y="0"/>
          <a:chExt cx="0" cy="0"/>
        </a:xfrm>
      </p:grpSpPr>
    </p:spTree>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1"/>
        </a:solidFill>
        <a:effectLst/>
      </p:bgPr>
    </p:bg>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lvl1pPr>
              <a:defRPr>
                <a:solidFill>
                  <a:schemeClr val="bg1"/>
                </a:solidFill>
              </a:defRPr>
            </a:lvl1pPr>
          </a:lstStyle>
          <a:p>
            <a:r>
              <a:rPr lang="en-US"/>
              <a:t>Click to edit Master title style</a:t>
            </a:r>
          </a:p>
        </p:txBody>
      </p:sp>
      <p:sp>
        <p:nvSpPr>
          <p:cNvPr id="7" name="Text Placeholder 2"/>
          <p:cNvSpPr>
            <a:spLocks noGrp="1"/>
          </p:cNvSpPr>
          <p:nvPr>
            <p:ph idx="1"/>
          </p:nvPr>
        </p:nvSpPr>
        <p:spPr>
          <a:xfrm>
            <a:off x="457200" y="1600200"/>
            <a:ext cx="8229600" cy="4525963"/>
          </a:xfrm>
          <a:prstGeom prst="rect">
            <a:avLst/>
          </a:prstGeom>
        </p:spPr>
        <p:txBody>
          <a:bodyPr vert="horz" lIns="91440" tIns="45720" rIns="91440" bIns="45720" rtlCol="0">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bg1"/>
                </a:solidFill>
                <a:latin typeface="Helvetica Neue"/>
                <a:cs typeface="Helvetica Neue"/>
              </a:defRPr>
            </a:lvl1pPr>
          </a:lstStyle>
          <a:p>
            <a:fld id="{6BFECD78-3C8E-49F2-8FAB-59489D168ABB}" type="datetimeFigureOut">
              <a:rPr lang="en-US" smtClean="0"/>
              <a:pPr/>
              <a:t>11/15/18</a:t>
            </a:fld>
            <a:endParaRPr lang="en-US"/>
          </a:p>
        </p:txBody>
      </p:sp>
      <p:sp>
        <p:nvSpPr>
          <p:cNvPr id="9"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bg1"/>
                </a:solidFill>
                <a:latin typeface="Helvetica Neue"/>
                <a:cs typeface="Helvetica Neue"/>
              </a:defRPr>
            </a:lvl1pPr>
          </a:lstStyle>
          <a:p>
            <a:endParaRPr lang="en-US"/>
          </a:p>
        </p:txBody>
      </p:sp>
      <p:sp>
        <p:nvSpPr>
          <p:cNvPr id="10"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bg1"/>
                </a:solidFill>
                <a:latin typeface="Helvetica Neue"/>
                <a:cs typeface="Helvetica Neue"/>
              </a:defRPr>
            </a:lvl1pPr>
          </a:lstStyle>
          <a:p>
            <a:fld id="{0FB56013-B943-42BA-886F-6F9D4EB85E9D}" type="slidenum">
              <a:rPr lang="en-US" smtClean="0"/>
              <a:pPr/>
              <a:t>‹#›</a:t>
            </a:fld>
            <a:endParaRPr lang="en-US"/>
          </a:p>
        </p:txBody>
      </p:sp>
    </p:spTree>
    <p:extLst>
      <p:ext uri="{BB962C8B-B14F-4D97-AF65-F5344CB8AC3E}">
        <p14:creationId xmlns:p14="http://schemas.microsoft.com/office/powerpoint/2010/main" val="2431319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 y="2630"/>
            <a:ext cx="8763000" cy="1143000"/>
          </a:xfrm>
        </p:spPr>
        <p:txBody>
          <a:bodyPr/>
          <a:lstStyle>
            <a:lvl1pPr>
              <a:defRPr>
                <a:solidFill>
                  <a:schemeClr val="tx1">
                    <a:lumMod val="75000"/>
                    <a:lumOff val="25000"/>
                  </a:schemeClr>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Slide">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2464435"/>
          </a:xfrm>
        </p:spPr>
        <p:txBody>
          <a:bodyPr/>
          <a:lstStyle>
            <a:lvl1pPr>
              <a:defRPr b="1">
                <a:latin typeface="Helvetica Neue" charset="0"/>
                <a:ea typeface="Helvetica Neue" charset="0"/>
                <a:cs typeface="Helvetica Neue" charset="0"/>
              </a:defRPr>
            </a:lvl1pPr>
          </a:lstStyle>
          <a:p>
            <a:r>
              <a:rPr lang="en-US"/>
              <a:t>Click to edit Master title style</a:t>
            </a:r>
          </a:p>
        </p:txBody>
      </p:sp>
    </p:spTree>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solidFill>
                  <a:prstClr val="black">
                    <a:tint val="75000"/>
                  </a:prstClr>
                </a:solidFill>
              </a:rPr>
              <a:pPr/>
              <a:t>11/15/18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Title Slide">
    <p:bg>
      <p:bgPr>
        <a:solidFill>
          <a:srgbClr val="7030A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2875915"/>
          </a:xfrm>
        </p:spPr>
        <p:txBody>
          <a:bodyPr/>
          <a:lstStyle>
            <a:lvl1pPr>
              <a:defRPr b="1">
                <a:latin typeface="Helvetica Neue" charset="0"/>
                <a:ea typeface="Helvetica Neue" charset="0"/>
                <a:cs typeface="Helvetica Neue" charset="0"/>
              </a:defRPr>
            </a:lvl1pPr>
          </a:lstStyle>
          <a:p>
            <a:r>
              <a:rPr lang="en-US"/>
              <a:t>Click to edit Master title style</a:t>
            </a:r>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b="1">
                <a:latin typeface="Helvetica Neue" charset="0"/>
                <a:ea typeface="Helvetica Neue" charset="0"/>
                <a:cs typeface="Helvetica Neue" charset="0"/>
              </a:defRPr>
            </a:lvl1pPr>
          </a:lstStyle>
          <a:p>
            <a:r>
              <a:rPr lang="en-US" dirty="0"/>
              <a:t>Click to edit Master title style</a:t>
            </a:r>
          </a:p>
        </p:txBody>
      </p:sp>
      <p:sp>
        <p:nvSpPr>
          <p:cNvPr id="3" name="Content Placeholder 2"/>
          <p:cNvSpPr>
            <a:spLocks noGrp="1"/>
          </p:cNvSpPr>
          <p:nvPr>
            <p:ph idx="1"/>
          </p:nvPr>
        </p:nvSpPr>
        <p:spPr/>
        <p:txBody>
          <a:bodyPr>
            <a:normAutofit/>
          </a:bodyPr>
          <a:lstStyle>
            <a:lvl1pPr>
              <a:spcBef>
                <a:spcPts val="2400"/>
              </a:spcBef>
              <a:spcAft>
                <a:spcPts val="0"/>
              </a:spcAft>
              <a:defRPr sz="2800">
                <a:latin typeface="Helvetica Neue" charset="0"/>
                <a:ea typeface="Helvetica Neue" charset="0"/>
                <a:cs typeface="Helvetica Neue" charset="0"/>
              </a:defRPr>
            </a:lvl1pPr>
            <a:lvl2pPr marL="822960" indent="-457200">
              <a:spcBef>
                <a:spcPts val="1200"/>
              </a:spcBef>
              <a:spcAft>
                <a:spcPts val="0"/>
              </a:spcAft>
              <a:buFont typeface="ArialMT" charset="0"/>
              <a:buChar char="—"/>
              <a:defRPr sz="2800">
                <a:latin typeface="Helvetica Neue" charset="0"/>
                <a:ea typeface="Helvetica Neue" charset="0"/>
                <a:cs typeface="Helvetica Neue" charset="0"/>
              </a:defRPr>
            </a:lvl2pPr>
            <a:lvl3pPr>
              <a:spcBef>
                <a:spcPts val="0"/>
              </a:spcBef>
              <a:spcAft>
                <a:spcPts val="1800"/>
              </a:spcAft>
              <a:defRPr sz="2800">
                <a:latin typeface="Helvetica Neue" charset="0"/>
                <a:ea typeface="Helvetica Neue" charset="0"/>
                <a:cs typeface="Helvetica Neue" charset="0"/>
              </a:defRPr>
            </a:lvl3pPr>
            <a:lvl4pPr>
              <a:spcBef>
                <a:spcPts val="0"/>
              </a:spcBef>
              <a:spcAft>
                <a:spcPts val="1800"/>
              </a:spcAft>
              <a:defRPr sz="2800">
                <a:latin typeface="Helvetica Neue" charset="0"/>
                <a:ea typeface="Helvetica Neue" charset="0"/>
                <a:cs typeface="Helvetica Neue" charset="0"/>
              </a:defRPr>
            </a:lvl4pPr>
            <a:lvl5pPr>
              <a:spcBef>
                <a:spcPts val="0"/>
              </a:spcBef>
              <a:spcAft>
                <a:spcPts val="1800"/>
              </a:spcAft>
              <a:defRPr sz="2800">
                <a:latin typeface="Helvetica Neue" charset="0"/>
                <a:ea typeface="Helvetica Neue" charset="0"/>
                <a:cs typeface="Helvetica Neue"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Helvetica Neue" charset="0"/>
                <a:ea typeface="Helvetica Neue" charset="0"/>
                <a:cs typeface="Helvetica Neue" charset="0"/>
              </a:defRPr>
            </a:lvl1pPr>
          </a:lstStyle>
          <a:p>
            <a:fld id="{6BFECD78-3C8E-49F2-8FAB-59489D168ABB}" type="datetimeFigureOut">
              <a:rPr lang="en-US" smtClean="0"/>
              <a:t>11/15/18</a:t>
            </a:fld>
            <a:endParaRPr lang="en-US"/>
          </a:p>
        </p:txBody>
      </p:sp>
      <p:sp>
        <p:nvSpPr>
          <p:cNvPr id="5" name="Footer Placeholder 4"/>
          <p:cNvSpPr>
            <a:spLocks noGrp="1"/>
          </p:cNvSpPr>
          <p:nvPr>
            <p:ph type="ftr" sz="quarter" idx="11"/>
          </p:nvPr>
        </p:nvSpPr>
        <p:spPr/>
        <p:txBody>
          <a:bodyPr/>
          <a:lstStyle>
            <a:lvl1pPr>
              <a:defRPr>
                <a:latin typeface="Helvetica Neue" charset="0"/>
                <a:ea typeface="Helvetica Neue" charset="0"/>
                <a:cs typeface="Helvetica Neue" charset="0"/>
              </a:defRPr>
            </a:lvl1pPr>
          </a:lstStyle>
          <a:p>
            <a:endParaRPr lang="en-US"/>
          </a:p>
        </p:txBody>
      </p:sp>
      <p:sp>
        <p:nvSpPr>
          <p:cNvPr id="6" name="Slide Number Placeholder 5"/>
          <p:cNvSpPr>
            <a:spLocks noGrp="1"/>
          </p:cNvSpPr>
          <p:nvPr>
            <p:ph type="sldNum" sz="quarter" idx="12"/>
          </p:nvPr>
        </p:nvSpPr>
        <p:spPr/>
        <p:txBody>
          <a:bodyPr/>
          <a:lstStyle>
            <a:lvl1pPr>
              <a:defRPr>
                <a:latin typeface="Helvetica Neue" charset="0"/>
                <a:ea typeface="Helvetica Neue" charset="0"/>
                <a:cs typeface="Helvetica Neue" charset="0"/>
              </a:defRPr>
            </a:lvl1pPr>
          </a:lstStyle>
          <a:p>
            <a:fld id="{0FB56013-B943-42BA-886F-6F9D4EB85E9D}" type="slidenum">
              <a:rPr lang="en-US" smtClean="0"/>
              <a:t>‹#›</a:t>
            </a:fld>
            <a:endParaRPr lang="en-US"/>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and Content">
    <p:bg>
      <p:bgPr>
        <a:solidFill>
          <a:schemeClr val="bg1">
            <a:lumMod val="65000"/>
            <a:lumOff val="3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144000" cy="481262"/>
          </a:xfrm>
          <a:solidFill>
            <a:schemeClr val="bg1"/>
          </a:solidFill>
        </p:spPr>
        <p:txBody>
          <a:bodyPr>
            <a:noAutofit/>
          </a:bodyPr>
          <a:lstStyle>
            <a:lvl1pPr algn="l">
              <a:defRPr sz="2400" b="1">
                <a:latin typeface="Helvetica Neue" charset="0"/>
                <a:ea typeface="Helvetica Neue" charset="0"/>
                <a:cs typeface="Helvetica Neue" charset="0"/>
              </a:defRPr>
            </a:lvl1pPr>
          </a:lstStyle>
          <a:p>
            <a:r>
              <a:rPr lang="en-US" dirty="0"/>
              <a:t>Click to edit Master title style</a:t>
            </a:r>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b="1">
                <a:latin typeface="Helvetica Neue" charset="0"/>
                <a:ea typeface="Helvetica Neue" charset="0"/>
                <a:cs typeface="Helvetica Neue" charset="0"/>
              </a:defRPr>
            </a:lvl1pPr>
          </a:lstStyle>
          <a:p>
            <a:r>
              <a:rPr lang="en-US"/>
              <a:t>Click to edit Master title style</a:t>
            </a:r>
          </a:p>
        </p:txBody>
      </p:sp>
      <p:sp>
        <p:nvSpPr>
          <p:cNvPr id="3" name="Content Placeholder 2"/>
          <p:cNvSpPr>
            <a:spLocks noGrp="1"/>
          </p:cNvSpPr>
          <p:nvPr>
            <p:ph sz="half" idx="1"/>
          </p:nvPr>
        </p:nvSpPr>
        <p:spPr>
          <a:xfrm>
            <a:off x="457200" y="1600200"/>
            <a:ext cx="4038600" cy="4983480"/>
          </a:xfrm>
        </p:spPr>
        <p:txBody>
          <a:bodyPr>
            <a:normAutofit/>
          </a:bodyPr>
          <a:lstStyle>
            <a:lvl1pPr>
              <a:defRPr sz="2400">
                <a:latin typeface="Helvetica Neue" charset="0"/>
                <a:ea typeface="Helvetica Neue" charset="0"/>
                <a:cs typeface="Helvetica Neue" charset="0"/>
              </a:defRPr>
            </a:lvl1pPr>
            <a:lvl2pPr>
              <a:defRPr sz="2400">
                <a:latin typeface="Helvetica Neue" charset="0"/>
                <a:ea typeface="Helvetica Neue" charset="0"/>
                <a:cs typeface="Helvetica Neue" charset="0"/>
              </a:defRPr>
            </a:lvl2pPr>
            <a:lvl3pPr>
              <a:defRPr sz="2400">
                <a:latin typeface="Helvetica Neue" charset="0"/>
                <a:ea typeface="Helvetica Neue" charset="0"/>
                <a:cs typeface="Helvetica Neue" charset="0"/>
              </a:defRPr>
            </a:lvl3pPr>
            <a:lvl4pPr>
              <a:defRPr sz="2400">
                <a:latin typeface="Helvetica Neue" charset="0"/>
                <a:ea typeface="Helvetica Neue" charset="0"/>
                <a:cs typeface="Helvetica Neue" charset="0"/>
              </a:defRPr>
            </a:lvl4pPr>
            <a:lvl5pPr>
              <a:defRPr sz="2400">
                <a:latin typeface="Helvetica Neue" charset="0"/>
                <a:ea typeface="Helvetica Neue" charset="0"/>
                <a:cs typeface="Helvetica Neue"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983480"/>
          </a:xfrm>
        </p:spPr>
        <p:txBody>
          <a:bodyPr>
            <a:normAutofit/>
          </a:bodyPr>
          <a:lstStyle>
            <a:lvl1pPr>
              <a:defRPr sz="2400">
                <a:latin typeface="Helvetica Neue" charset="0"/>
                <a:ea typeface="Helvetica Neue" charset="0"/>
                <a:cs typeface="Helvetica Neue" charset="0"/>
              </a:defRPr>
            </a:lvl1pPr>
            <a:lvl2pPr>
              <a:defRPr sz="2400">
                <a:latin typeface="Helvetica Neue" charset="0"/>
                <a:ea typeface="Helvetica Neue" charset="0"/>
                <a:cs typeface="Helvetica Neue" charset="0"/>
              </a:defRPr>
            </a:lvl2pPr>
            <a:lvl3pPr>
              <a:defRPr sz="2400">
                <a:latin typeface="Helvetica Neue" charset="0"/>
                <a:ea typeface="Helvetica Neue" charset="0"/>
                <a:cs typeface="Helvetica Neue" charset="0"/>
              </a:defRPr>
            </a:lvl3pPr>
            <a:lvl4pPr>
              <a:defRPr sz="2400">
                <a:latin typeface="Helvetica Neue" charset="0"/>
                <a:ea typeface="Helvetica Neue" charset="0"/>
                <a:cs typeface="Helvetica Neue" charset="0"/>
              </a:defRPr>
            </a:lvl4pPr>
            <a:lvl5pPr>
              <a:defRPr sz="2400">
                <a:latin typeface="Helvetica Neue" charset="0"/>
                <a:ea typeface="Helvetica Neue" charset="0"/>
                <a:cs typeface="Helvetica Neue"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11/15/18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Interstitial">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553716"/>
            <a:ext cx="7772400" cy="1470025"/>
          </a:xfrm>
        </p:spPr>
        <p:txBody>
          <a:bodyPr/>
          <a:lstStyle>
            <a:lvl1pPr algn="ctr">
              <a:defRPr b="1">
                <a:solidFill>
                  <a:schemeClr val="tx1"/>
                </a:solidFill>
                <a:latin typeface="Helvetica"/>
                <a:cs typeface="Helvetica"/>
              </a:defRPr>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lvl1pPr>
              <a:defRPr>
                <a:solidFill>
                  <a:srgbClr val="000000"/>
                </a:solidFill>
                <a:latin typeface="Helvetica"/>
                <a:cs typeface="Helvetica"/>
              </a:defRPr>
            </a:lvl1pPr>
          </a:lstStyle>
          <a:p>
            <a:fld id="{6BFECD78-3C8E-49F2-8FAB-59489D168ABB}" type="datetimeFigureOut">
              <a:rPr lang="en-US" smtClean="0"/>
              <a:pPr/>
              <a:t>11/15/18</a:t>
            </a:fld>
            <a:endParaRPr lang="en-US"/>
          </a:p>
        </p:txBody>
      </p:sp>
      <p:sp>
        <p:nvSpPr>
          <p:cNvPr id="5" name="Footer Placeholder 4"/>
          <p:cNvSpPr>
            <a:spLocks noGrp="1"/>
          </p:cNvSpPr>
          <p:nvPr>
            <p:ph type="ftr" sz="quarter" idx="11"/>
          </p:nvPr>
        </p:nvSpPr>
        <p:spPr/>
        <p:txBody>
          <a:bodyPr/>
          <a:lstStyle>
            <a:lvl1pPr>
              <a:defRPr>
                <a:solidFill>
                  <a:srgbClr val="000000"/>
                </a:solidFill>
                <a:latin typeface="Helvetica"/>
                <a:cs typeface="Helvetica"/>
              </a:defRPr>
            </a:lvl1pPr>
          </a:lstStyle>
          <a:p>
            <a:endParaRPr lang="en-US"/>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pPr/>
              <a:t>11/15/18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pPr/>
              <a:t>‹#›</a:t>
            </a:fld>
            <a:endParaRPr lang="en-US"/>
          </a:p>
        </p:txBody>
      </p:sp>
    </p:spTree>
    <p:extLst>
      <p:ext uri="{BB962C8B-B14F-4D97-AF65-F5344CB8AC3E}">
        <p14:creationId xmlns:p14="http://schemas.microsoft.com/office/powerpoint/2010/main" val="1533715589"/>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697" r:id="rId17"/>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 y="-76200"/>
            <a:ext cx="87630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447800"/>
            <a:ext cx="8229600" cy="46783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00"/>
            <a:fld id="{1D8BD707-D9CF-40AE-B4C6-C98DA3205C09}" type="datetimeFigureOut">
              <a:rPr lang="en-US" smtClean="0">
                <a:solidFill>
                  <a:prstClr val="black">
                    <a:tint val="75000"/>
                  </a:prstClr>
                </a:solidFill>
              </a:rPr>
              <a:pPr defTabSz="914400"/>
              <a:t>11/15/18</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00"/>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00"/>
            <a:fld id="{B6F15528-21DE-4FAA-801E-634DDDAF4B2B}" type="slidenum">
              <a:rPr lang="en-US" smtClean="0">
                <a:solidFill>
                  <a:prstClr val="black">
                    <a:tint val="75000"/>
                  </a:prstClr>
                </a:solidFill>
              </a:rPr>
              <a:pPr defTabSz="914400"/>
              <a:t>‹#›</a:t>
            </a:fld>
            <a:endParaRPr lang="en-US">
              <a:solidFill>
                <a:prstClr val="black">
                  <a:tint val="75000"/>
                </a:prstClr>
              </a:solidFill>
            </a:endParaRPr>
          </a:p>
        </p:txBody>
      </p:sp>
    </p:spTree>
    <p:extLst>
      <p:ext uri="{BB962C8B-B14F-4D97-AF65-F5344CB8AC3E}">
        <p14:creationId xmlns:p14="http://schemas.microsoft.com/office/powerpoint/2010/main" val="911689382"/>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Lst>
  <p:txStyles>
    <p:titleStyle>
      <a:lvl1pPr algn="l" defTabSz="914400" rtl="0" eaLnBrk="1" latinLnBrk="0" hangingPunct="1">
        <a:spcBef>
          <a:spcPct val="0"/>
        </a:spcBef>
        <a:buNone/>
        <a:defRPr sz="4800" kern="1200">
          <a:solidFill>
            <a:schemeClr val="tx1">
              <a:lumMod val="75000"/>
              <a:lumOff val="25000"/>
            </a:schemeClr>
          </a:solidFill>
          <a:latin typeface="Segoe UI Light"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Segoe UI Light"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Segoe UI Light"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Segoe UI Light"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Segoe UI Light"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Segoe UI Light"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youtube.com/watch?v=dtH9GdFSQaw" TargetMode="Externa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mgtTo7JD_dc" TargetMode="External"/><Relationship Id="rId2" Type="http://schemas.openxmlformats.org/officeDocument/2006/relationships/image" Target="../media/image6.gi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9.tiff"/></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WPbiPn1b1zQ" TargetMode="External"/><Relationship Id="rId2" Type="http://schemas.openxmlformats.org/officeDocument/2006/relationships/hyperlink" Target="https://dl.acm.org/citation.cfm?id=1124898" TargetMode="External"/><Relationship Id="rId1" Type="http://schemas.openxmlformats.org/officeDocument/2006/relationships/slideLayout" Target="../slideLayouts/slideLayout4.xml"/><Relationship Id="rId4" Type="http://schemas.openxmlformats.org/officeDocument/2006/relationships/image" Target="../media/image11.gif"/></Relationships>
</file>

<file path=ppt/slides/_rels/slide23.xml.rels><?xml version="1.0" encoding="UTF-8" standalone="yes"?>
<Relationships xmlns="http://schemas.openxmlformats.org/package/2006/relationships"><Relationship Id="rId3" Type="http://schemas.openxmlformats.org/officeDocument/2006/relationships/hyperlink" Target="https://www.youtube.com/watch?v=BYf3_SKi0PA"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2.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hyperlink" Target="https://faculty.washington.edu/wobbrock/pubs/uist-07.01.pdf" TargetMode="External"/><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hyperlink" Target="http://depts.washington.edu/madlab/proj/dollar/index.html"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www.researchgate.net/profile/Perry_Cook3/publication/228576684_Play-Along_Mapping_of_Musical_Controllers/links/00b4953b6fda320917000000.pdf"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5.tiff"/></Relationships>
</file>

<file path=ppt/slides/_rels/slide38.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4" Type="http://schemas.openxmlformats.org/officeDocument/2006/relationships/hyperlink" Target="https://faculty.washington.edu/wobbrock/pubs/uist-03.pdf" TargetMode="Externa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hyperlink" Target="https://blog.prototypr.io/why-snapchats-design-is-deliberately-confusing-bba55410dd7f"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0.tif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dl.acm.org/citation.cfm?id=2494331" TargetMode="Externa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hyperlink" Target="http://www.dgp.toronto.edu/research/tabletop/mwu_UIST2003.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hyperlink" Target="https://dl.acm.org/citation.cfm?id=1518866" TargetMode="Externa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30.gi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3" Type="http://schemas.openxmlformats.org/officeDocument/2006/relationships/hyperlink" Target="https://vimeo.com/2116172" TargetMode="External"/><Relationship Id="rId2" Type="http://schemas.openxmlformats.org/officeDocument/2006/relationships/hyperlink" Target="https://dl.acm.org/citation.cfm?id=1449724" TargetMode="External"/><Relationship Id="rId1" Type="http://schemas.openxmlformats.org/officeDocument/2006/relationships/slideLayout" Target="../slideLayouts/slideLayout4.xml"/><Relationship Id="rId4" Type="http://schemas.openxmlformats.org/officeDocument/2006/relationships/image" Target="../media/image31.gif"/></Relationships>
</file>

<file path=ppt/slides/_rels/slide58.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33.tif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37.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3" Type="http://schemas.openxmlformats.org/officeDocument/2006/relationships/hyperlink" Target="http://www.jnd.org/dn.mss/gestural_interfaces_a_step_backwards_in_usability_6.html" TargetMode="External"/><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www.jnd.org/dn.mss/gestural_interfaces_a_step_backwards_in_usability_6.html"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81044" y="0"/>
            <a:ext cx="7794512" cy="6858000"/>
          </a:xfrm>
          <a:prstGeom prst="rect">
            <a:avLst/>
          </a:prstGeom>
        </p:spPr>
      </p:pic>
      <p:sp>
        <p:nvSpPr>
          <p:cNvPr id="7" name="Title 1"/>
          <p:cNvSpPr>
            <a:spLocks noGrp="1"/>
          </p:cNvSpPr>
          <p:nvPr>
            <p:ph type="ctrTitle"/>
          </p:nvPr>
        </p:nvSpPr>
        <p:spPr>
          <a:xfrm>
            <a:off x="2895600" y="5532461"/>
            <a:ext cx="6026055" cy="1143000"/>
          </a:xfrm>
          <a:solidFill>
            <a:schemeClr val="bg1"/>
          </a:solidFill>
        </p:spPr>
        <p:txBody>
          <a:bodyPr>
            <a:normAutofit fontScale="90000"/>
          </a:bodyPr>
          <a:lstStyle/>
          <a:p>
            <a:pPr lvl="0">
              <a:spcBef>
                <a:spcPct val="20000"/>
              </a:spcBef>
            </a:pPr>
            <a:r>
              <a:rPr lang="en-US" dirty="0"/>
              <a:t>Gestural Interaction</a:t>
            </a:r>
            <a:br>
              <a:rPr lang="en-US" dirty="0"/>
            </a:br>
            <a:r>
              <a:rPr lang="en-US" sz="3200" b="0" dirty="0">
                <a:solidFill>
                  <a:srgbClr val="FFFFFF">
                    <a:tint val="75000"/>
                  </a:srgbClr>
                </a:solidFill>
              </a:rPr>
              <a:t>CSCI 3002 Fall 2018</a:t>
            </a:r>
            <a:endParaRPr lang="en-US" dirty="0"/>
          </a:p>
        </p:txBody>
      </p:sp>
    </p:spTree>
    <p:extLst>
      <p:ext uri="{BB962C8B-B14F-4D97-AF65-F5344CB8AC3E}">
        <p14:creationId xmlns:p14="http://schemas.microsoft.com/office/powerpoint/2010/main" val="934935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Good			   Bad</a:t>
            </a:r>
          </a:p>
        </p:txBody>
      </p:sp>
      <p:sp>
        <p:nvSpPr>
          <p:cNvPr id="5" name="Content Placeholder 4"/>
          <p:cNvSpPr>
            <a:spLocks noGrp="1"/>
          </p:cNvSpPr>
          <p:nvPr>
            <p:ph sz="half" idx="1"/>
          </p:nvPr>
        </p:nvSpPr>
        <p:spPr>
          <a:xfrm>
            <a:off x="457200" y="1282890"/>
            <a:ext cx="4038600" cy="5300790"/>
          </a:xfrm>
        </p:spPr>
        <p:txBody>
          <a:bodyPr>
            <a:normAutofit fontScale="70000" lnSpcReduction="20000"/>
          </a:bodyPr>
          <a:lstStyle/>
          <a:p>
            <a:r>
              <a:rPr lang="en-US"/>
              <a:t>“Bloom gesture”</a:t>
            </a:r>
          </a:p>
          <a:p>
            <a:pPr lvl="1"/>
            <a:r>
              <a:rPr lang="en-US"/>
              <a:t>Intuitive</a:t>
            </a:r>
          </a:p>
          <a:p>
            <a:r>
              <a:rPr lang="en-US"/>
              <a:t>Pinch to zoom</a:t>
            </a:r>
          </a:p>
          <a:p>
            <a:pPr lvl="1"/>
            <a:r>
              <a:rPr lang="en-US"/>
              <a:t>Action directly corresponds to movement</a:t>
            </a:r>
          </a:p>
          <a:p>
            <a:pPr lvl="1"/>
            <a:r>
              <a:rPr lang="en-US"/>
              <a:t>Supports a metaphor</a:t>
            </a:r>
          </a:p>
          <a:p>
            <a:pPr lvl="1"/>
            <a:r>
              <a:rPr lang="en-US"/>
              <a:t>Feedback</a:t>
            </a:r>
          </a:p>
          <a:p>
            <a:pPr lvl="1"/>
            <a:r>
              <a:rPr lang="en-US"/>
              <a:t>Satisfying motion</a:t>
            </a:r>
          </a:p>
          <a:p>
            <a:r>
              <a:rPr lang="en-US"/>
              <a:t>Three finger swipe for desktop switching</a:t>
            </a:r>
          </a:p>
          <a:p>
            <a:pPr lvl="1"/>
            <a:r>
              <a:rPr lang="en-US"/>
              <a:t>Does what you think it would do</a:t>
            </a:r>
          </a:p>
          <a:p>
            <a:pPr lvl="1"/>
            <a:r>
              <a:rPr lang="en-US"/>
              <a:t>Feels faster</a:t>
            </a:r>
          </a:p>
          <a:p>
            <a:r>
              <a:rPr lang="en-US"/>
              <a:t>Directional swipe</a:t>
            </a:r>
          </a:p>
          <a:p>
            <a:pPr lvl="1"/>
            <a:r>
              <a:rPr lang="en-US"/>
              <a:t>Metaphor to physical world</a:t>
            </a:r>
          </a:p>
          <a:p>
            <a:r>
              <a:rPr lang="en-US"/>
              <a:t>Interactive art (Target pong)</a:t>
            </a:r>
          </a:p>
          <a:p>
            <a:pPr lvl="1"/>
            <a:r>
              <a:rPr lang="en-US"/>
              <a:t>New / novel</a:t>
            </a:r>
          </a:p>
          <a:p>
            <a:pPr lvl="1"/>
            <a:r>
              <a:rPr lang="en-US"/>
              <a:t>Fun</a:t>
            </a:r>
          </a:p>
          <a:p>
            <a:pPr lvl="1"/>
            <a:r>
              <a:rPr lang="en-US"/>
              <a:t>Embodied</a:t>
            </a:r>
          </a:p>
        </p:txBody>
      </p:sp>
      <p:sp>
        <p:nvSpPr>
          <p:cNvPr id="6" name="Content Placeholder 5"/>
          <p:cNvSpPr>
            <a:spLocks noGrp="1"/>
          </p:cNvSpPr>
          <p:nvPr>
            <p:ph sz="half" idx="2"/>
          </p:nvPr>
        </p:nvSpPr>
        <p:spPr>
          <a:xfrm>
            <a:off x="4648200" y="1282890"/>
            <a:ext cx="4038600" cy="5300790"/>
          </a:xfrm>
        </p:spPr>
        <p:txBody>
          <a:bodyPr>
            <a:normAutofit fontScale="70000" lnSpcReduction="20000"/>
          </a:bodyPr>
          <a:lstStyle/>
          <a:p>
            <a:r>
              <a:rPr lang="en-US"/>
              <a:t>“Bloom gesture”</a:t>
            </a:r>
          </a:p>
          <a:p>
            <a:pPr lvl="1"/>
            <a:r>
              <a:rPr lang="en-US"/>
              <a:t>Hard to get right</a:t>
            </a:r>
          </a:p>
          <a:p>
            <a:r>
              <a:rPr lang="en-US"/>
              <a:t>N-finger swipe</a:t>
            </a:r>
          </a:p>
          <a:p>
            <a:pPr lvl="1"/>
            <a:r>
              <a:rPr lang="en-US"/>
              <a:t>Why is it different?</a:t>
            </a:r>
          </a:p>
          <a:p>
            <a:pPr lvl="1"/>
            <a:r>
              <a:rPr lang="en-US"/>
              <a:t>Accidental activation</a:t>
            </a:r>
          </a:p>
          <a:p>
            <a:pPr lvl="1"/>
            <a:r>
              <a:rPr lang="en-US"/>
              <a:t>Don’t even know what you did</a:t>
            </a:r>
          </a:p>
          <a:p>
            <a:pPr lvl="1"/>
            <a:r>
              <a:rPr lang="en-US"/>
              <a:t>Sometimes can’t activate</a:t>
            </a:r>
          </a:p>
          <a:p>
            <a:r>
              <a:rPr lang="en-US"/>
              <a:t>Directional swipes</a:t>
            </a:r>
          </a:p>
          <a:p>
            <a:pPr lvl="1"/>
            <a:r>
              <a:rPr lang="en-US"/>
              <a:t>Arbitrary</a:t>
            </a:r>
          </a:p>
          <a:p>
            <a:r>
              <a:rPr lang="en-US"/>
              <a:t>Minority Report (contested)</a:t>
            </a:r>
          </a:p>
          <a:p>
            <a:pPr lvl="1"/>
            <a:r>
              <a:rPr lang="en-US"/>
              <a:t>Melodramatic</a:t>
            </a:r>
          </a:p>
          <a:p>
            <a:pPr lvl="1"/>
            <a:r>
              <a:rPr lang="en-US"/>
              <a:t>Not clear what to do with it</a:t>
            </a:r>
          </a:p>
        </p:txBody>
      </p:sp>
    </p:spTree>
    <p:extLst>
      <p:ext uri="{BB962C8B-B14F-4D97-AF65-F5344CB8AC3E}">
        <p14:creationId xmlns:p14="http://schemas.microsoft.com/office/powerpoint/2010/main" val="1661333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Sensing gestures</a:t>
            </a:r>
          </a:p>
        </p:txBody>
      </p:sp>
      <p:sp>
        <p:nvSpPr>
          <p:cNvPr id="3" name="Content Placeholder 2"/>
          <p:cNvSpPr>
            <a:spLocks noGrp="1"/>
          </p:cNvSpPr>
          <p:nvPr>
            <p:ph idx="1"/>
          </p:nvPr>
        </p:nvSpPr>
        <p:spPr>
          <a:xfrm>
            <a:off x="457200" y="1600200"/>
            <a:ext cx="8229600" cy="4923430"/>
          </a:xfrm>
        </p:spPr>
        <p:txBody>
          <a:bodyPr>
            <a:normAutofit lnSpcReduction="10000"/>
          </a:bodyPr>
          <a:lstStyle/>
          <a:p>
            <a:r>
              <a:rPr lang="en-US"/>
              <a:t>How we sense gestures reflects what gestures are possible </a:t>
            </a:r>
          </a:p>
          <a:p>
            <a:r>
              <a:rPr lang="en-US"/>
              <a:t>Common gesture input methods</a:t>
            </a:r>
          </a:p>
          <a:p>
            <a:pPr lvl="1"/>
            <a:r>
              <a:rPr lang="en-US"/>
              <a:t>Touch screen</a:t>
            </a:r>
          </a:p>
          <a:p>
            <a:pPr lvl="1"/>
            <a:r>
              <a:rPr lang="en-US"/>
              <a:t>Mouse/touchpad</a:t>
            </a:r>
          </a:p>
          <a:p>
            <a:pPr lvl="1"/>
            <a:r>
              <a:rPr lang="en-US"/>
              <a:t>2D camera</a:t>
            </a:r>
          </a:p>
          <a:p>
            <a:pPr lvl="1"/>
            <a:r>
              <a:rPr lang="en-US"/>
              <a:t>Depth camera</a:t>
            </a:r>
          </a:p>
          <a:p>
            <a:pPr lvl="1"/>
            <a:r>
              <a:rPr lang="en-US"/>
              <a:t>Accelerometer/gyroscope</a:t>
            </a:r>
          </a:p>
          <a:p>
            <a:pPr lvl="1"/>
            <a:r>
              <a:rPr lang="en-US"/>
              <a:t>Pen gestures</a:t>
            </a:r>
          </a:p>
        </p:txBody>
      </p:sp>
    </p:spTree>
    <p:extLst>
      <p:ext uri="{BB962C8B-B14F-4D97-AF65-F5344CB8AC3E}">
        <p14:creationId xmlns:p14="http://schemas.microsoft.com/office/powerpoint/2010/main" val="1639226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8819"/>
          </a:xfrm>
        </p:spPr>
        <p:txBody>
          <a:bodyPr>
            <a:normAutofit fontScale="90000"/>
          </a:bodyPr>
          <a:lstStyle/>
          <a:p>
            <a:r>
              <a:rPr lang="en-US"/>
              <a:t>Touch screens</a:t>
            </a:r>
          </a:p>
        </p:txBody>
      </p:sp>
      <p:sp>
        <p:nvSpPr>
          <p:cNvPr id="3" name="Content Placeholder 2"/>
          <p:cNvSpPr>
            <a:spLocks noGrp="1"/>
          </p:cNvSpPr>
          <p:nvPr>
            <p:ph idx="1"/>
          </p:nvPr>
        </p:nvSpPr>
        <p:spPr>
          <a:xfrm>
            <a:off x="457200" y="1078173"/>
            <a:ext cx="8031707" cy="5540991"/>
          </a:xfrm>
        </p:spPr>
        <p:txBody>
          <a:bodyPr>
            <a:normAutofit lnSpcReduction="10000"/>
          </a:bodyPr>
          <a:lstStyle/>
          <a:p>
            <a:r>
              <a:rPr lang="en-US" sz="2400"/>
              <a:t>Two main sensing technologies: resistive and capacitive</a:t>
            </a:r>
          </a:p>
          <a:p>
            <a:r>
              <a:rPr lang="en-US" sz="2400" b="1"/>
              <a:t>Resistive: </a:t>
            </a:r>
            <a:r>
              <a:rPr lang="en-US" sz="2400"/>
              <a:t>activated when user presses layers together</a:t>
            </a:r>
          </a:p>
          <a:p>
            <a:pPr lvl="1"/>
            <a:r>
              <a:rPr lang="en-US" sz="2400"/>
              <a:t>Requires force to activate</a:t>
            </a:r>
          </a:p>
          <a:p>
            <a:pPr lvl="1"/>
            <a:r>
              <a:rPr lang="en-US" sz="2400"/>
              <a:t>Typically averages multiple contacts to center point</a:t>
            </a:r>
          </a:p>
          <a:p>
            <a:pPr lvl="1"/>
            <a:r>
              <a:rPr lang="en-US" sz="2400"/>
              <a:t>Examples: airplane screens, Nintendo DS</a:t>
            </a:r>
          </a:p>
          <a:p>
            <a:r>
              <a:rPr lang="en-US" sz="2400" b="1"/>
              <a:t>Capacitive: </a:t>
            </a:r>
            <a:r>
              <a:rPr lang="en-US" sz="2400"/>
              <a:t>activated when contact made with human skin (or other electrically conductive object)</a:t>
            </a:r>
          </a:p>
          <a:p>
            <a:pPr lvl="1"/>
            <a:r>
              <a:rPr lang="en-US" sz="2400"/>
              <a:t>Requires electrically conductive contact</a:t>
            </a:r>
          </a:p>
          <a:p>
            <a:pPr lvl="1"/>
            <a:r>
              <a:rPr lang="en-US" sz="2400"/>
              <a:t>Can support gestures, multiple touches</a:t>
            </a:r>
          </a:p>
          <a:p>
            <a:pPr lvl="1"/>
            <a:r>
              <a:rPr lang="en-US" sz="2400"/>
              <a:t>Examples: most smartphones and tablets</a:t>
            </a:r>
          </a:p>
        </p:txBody>
      </p:sp>
    </p:spTree>
    <p:extLst>
      <p:ext uri="{BB962C8B-B14F-4D97-AF65-F5344CB8AC3E}">
        <p14:creationId xmlns:p14="http://schemas.microsoft.com/office/powerpoint/2010/main" val="1228167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3612756" y="2825086"/>
            <a:ext cx="5531244" cy="3881366"/>
          </a:xfrm>
          <a:prstGeom prst="rect">
            <a:avLst/>
          </a:prstGeom>
        </p:spPr>
      </p:pic>
      <p:pic>
        <p:nvPicPr>
          <p:cNvPr id="4" name="Picture 3"/>
          <p:cNvPicPr>
            <a:picLocks noChangeAspect="1"/>
          </p:cNvPicPr>
          <p:nvPr/>
        </p:nvPicPr>
        <p:blipFill rotWithShape="1">
          <a:blip r:embed="rId4"/>
          <a:srcRect l="4673"/>
          <a:stretch/>
        </p:blipFill>
        <p:spPr>
          <a:xfrm>
            <a:off x="0" y="0"/>
            <a:ext cx="5131558" cy="3021341"/>
          </a:xfrm>
          <a:prstGeom prst="rect">
            <a:avLst/>
          </a:prstGeom>
        </p:spPr>
      </p:pic>
    </p:spTree>
    <p:extLst>
      <p:ext uri="{BB962C8B-B14F-4D97-AF65-F5344CB8AC3E}">
        <p14:creationId xmlns:p14="http://schemas.microsoft.com/office/powerpoint/2010/main" val="1951082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Touch screen gestures</a:t>
            </a:r>
          </a:p>
        </p:txBody>
      </p:sp>
      <p:sp>
        <p:nvSpPr>
          <p:cNvPr id="3" name="Content Placeholder 2"/>
          <p:cNvSpPr>
            <a:spLocks noGrp="1"/>
          </p:cNvSpPr>
          <p:nvPr>
            <p:ph idx="1"/>
          </p:nvPr>
        </p:nvSpPr>
        <p:spPr/>
        <p:txBody>
          <a:bodyPr/>
          <a:lstStyle/>
          <a:p>
            <a:r>
              <a:rPr lang="en-US"/>
              <a:t>Can typically measure:</a:t>
            </a:r>
          </a:p>
          <a:p>
            <a:pPr lvl="1"/>
            <a:r>
              <a:rPr lang="en-US"/>
              <a:t>Movement, direction, speed, number of contacts</a:t>
            </a:r>
          </a:p>
          <a:p>
            <a:r>
              <a:rPr lang="en-US"/>
              <a:t>Cannot measure (in most cases):</a:t>
            </a:r>
          </a:p>
          <a:p>
            <a:pPr lvl="1"/>
            <a:r>
              <a:rPr lang="en-US"/>
              <a:t>Pressure*, which fingers are being used, orientation of hand, interactions off the surface</a:t>
            </a:r>
          </a:p>
        </p:txBody>
      </p:sp>
      <p:sp>
        <p:nvSpPr>
          <p:cNvPr id="4" name="TextBox 3"/>
          <p:cNvSpPr txBox="1"/>
          <p:nvPr/>
        </p:nvSpPr>
        <p:spPr>
          <a:xfrm>
            <a:off x="457200" y="5985559"/>
            <a:ext cx="8229600" cy="646331"/>
          </a:xfrm>
          <a:prstGeom prst="rect">
            <a:avLst/>
          </a:prstGeom>
          <a:noFill/>
        </p:spPr>
        <p:txBody>
          <a:bodyPr wrap="square" rtlCol="0">
            <a:spAutoFit/>
          </a:bodyPr>
          <a:lstStyle/>
          <a:p>
            <a:r>
              <a:rPr lang="en-US">
                <a:latin typeface="Helvetica Neue" charset="0"/>
                <a:ea typeface="Helvetica Neue" charset="0"/>
                <a:cs typeface="Helvetica Neue" charset="0"/>
              </a:rPr>
              <a:t>* This is changing somewhat with Apple’s Force Touch; can sometimes be </a:t>
            </a:r>
            <a:br>
              <a:rPr lang="en-US">
                <a:latin typeface="Helvetica Neue" charset="0"/>
                <a:ea typeface="Helvetica Neue" charset="0"/>
                <a:cs typeface="Helvetica Neue" charset="0"/>
              </a:rPr>
            </a:br>
            <a:r>
              <a:rPr lang="en-US">
                <a:latin typeface="Helvetica Neue" charset="0"/>
                <a:ea typeface="Helvetica Neue" charset="0"/>
                <a:cs typeface="Helvetica Neue" charset="0"/>
              </a:rPr>
              <a:t>approximated using touch contact size</a:t>
            </a:r>
          </a:p>
        </p:txBody>
      </p:sp>
    </p:spTree>
    <p:extLst>
      <p:ext uri="{BB962C8B-B14F-4D97-AF65-F5344CB8AC3E}">
        <p14:creationId xmlns:p14="http://schemas.microsoft.com/office/powerpoint/2010/main" val="11866882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Mouse/touchpad</a:t>
            </a:r>
          </a:p>
        </p:txBody>
      </p:sp>
      <p:sp>
        <p:nvSpPr>
          <p:cNvPr id="3" name="Content Placeholder 2"/>
          <p:cNvSpPr>
            <a:spLocks noGrp="1"/>
          </p:cNvSpPr>
          <p:nvPr>
            <p:ph idx="1"/>
          </p:nvPr>
        </p:nvSpPr>
        <p:spPr>
          <a:xfrm>
            <a:off x="457200" y="1600200"/>
            <a:ext cx="5329451" cy="4525963"/>
          </a:xfrm>
        </p:spPr>
        <p:txBody>
          <a:bodyPr>
            <a:normAutofit fontScale="92500" lnSpcReduction="10000"/>
          </a:bodyPr>
          <a:lstStyle/>
          <a:p>
            <a:r>
              <a:rPr lang="en-US"/>
              <a:t>Typically requires some mode switch to distinguish gestures from regular cursor movement (segmentation)</a:t>
            </a:r>
          </a:p>
          <a:p>
            <a:r>
              <a:rPr lang="en-US"/>
              <a:t>Often involves “indirect” gestures – general movement rather than gesturing on a specific on-screen object</a:t>
            </a:r>
          </a:p>
          <a:p>
            <a:r>
              <a:rPr lang="en-US"/>
              <a:t>Can be useful for expert use; e.g. </a:t>
            </a:r>
            <a:r>
              <a:rPr lang="en-US">
                <a:hlinkClick r:id="rId2"/>
              </a:rPr>
              <a:t>marking menus</a:t>
            </a:r>
            <a:endParaRPr lang="en-US"/>
          </a:p>
        </p:txBody>
      </p:sp>
      <p:pic>
        <p:nvPicPr>
          <p:cNvPr id="4" name="Picture 3"/>
          <p:cNvPicPr>
            <a:picLocks noChangeAspect="1"/>
          </p:cNvPicPr>
          <p:nvPr/>
        </p:nvPicPr>
        <p:blipFill>
          <a:blip r:embed="rId3"/>
          <a:stretch>
            <a:fillRect/>
          </a:stretch>
        </p:blipFill>
        <p:spPr>
          <a:xfrm>
            <a:off x="6005015" y="1734972"/>
            <a:ext cx="2825086" cy="3178222"/>
          </a:xfrm>
          <a:prstGeom prst="rect">
            <a:avLst/>
          </a:prstGeom>
        </p:spPr>
      </p:pic>
    </p:spTree>
    <p:extLst>
      <p:ext uri="{BB962C8B-B14F-4D97-AF65-F5344CB8AC3E}">
        <p14:creationId xmlns:p14="http://schemas.microsoft.com/office/powerpoint/2010/main" val="1395523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Opera mouse gestures</a:t>
            </a:r>
          </a:p>
        </p:txBody>
      </p:sp>
      <p:pic>
        <p:nvPicPr>
          <p:cNvPr id="5" name="Picture 4"/>
          <p:cNvPicPr>
            <a:picLocks noChangeAspect="1"/>
          </p:cNvPicPr>
          <p:nvPr/>
        </p:nvPicPr>
        <p:blipFill rotWithShape="1">
          <a:blip r:embed="rId3"/>
          <a:srcRect b="3778"/>
          <a:stretch/>
        </p:blipFill>
        <p:spPr>
          <a:xfrm>
            <a:off x="925497" y="481263"/>
            <a:ext cx="7293006" cy="6376737"/>
          </a:xfrm>
          <a:prstGeom prst="rect">
            <a:avLst/>
          </a:prstGeom>
        </p:spPr>
      </p:pic>
    </p:spTree>
    <p:extLst>
      <p:ext uri="{BB962C8B-B14F-4D97-AF65-F5344CB8AC3E}">
        <p14:creationId xmlns:p14="http://schemas.microsoft.com/office/powerpoint/2010/main" val="10148077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2D cameras</a:t>
            </a:r>
          </a:p>
        </p:txBody>
      </p:sp>
      <p:sp>
        <p:nvSpPr>
          <p:cNvPr id="3" name="Content Placeholder 2"/>
          <p:cNvSpPr>
            <a:spLocks noGrp="1"/>
          </p:cNvSpPr>
          <p:nvPr>
            <p:ph idx="1"/>
          </p:nvPr>
        </p:nvSpPr>
        <p:spPr>
          <a:xfrm>
            <a:off x="457200" y="1600200"/>
            <a:ext cx="5152030" cy="4525963"/>
          </a:xfrm>
        </p:spPr>
        <p:txBody>
          <a:bodyPr>
            <a:normAutofit fontScale="92500" lnSpcReduction="20000"/>
          </a:bodyPr>
          <a:lstStyle/>
          <a:p>
            <a:r>
              <a:rPr lang="en-US"/>
              <a:t>Mostly used in research prototypes; hasn’t taken off in commercial devices</a:t>
            </a:r>
          </a:p>
          <a:p>
            <a:r>
              <a:rPr lang="en-US"/>
              <a:t>Can track hands and other objects using computer vision</a:t>
            </a:r>
          </a:p>
          <a:p>
            <a:r>
              <a:rPr lang="en-US"/>
              <a:t>Requires marking hands or performing (sometimes noisy) image segmentation</a:t>
            </a:r>
          </a:p>
          <a:p>
            <a:r>
              <a:rPr lang="en-US"/>
              <a:t>Difficult to determine </a:t>
            </a:r>
            <a:r>
              <a:rPr lang="en-US" b="1"/>
              <a:t>surface contact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1445" y="1296265"/>
            <a:ext cx="3422555" cy="2566916"/>
          </a:xfrm>
          <a:prstGeom prst="rect">
            <a:avLst/>
          </a:prstGeom>
        </p:spPr>
      </p:pic>
      <p:sp>
        <p:nvSpPr>
          <p:cNvPr id="5" name="TextBox 4"/>
          <p:cNvSpPr txBox="1"/>
          <p:nvPr/>
        </p:nvSpPr>
        <p:spPr>
          <a:xfrm>
            <a:off x="6250674" y="3998794"/>
            <a:ext cx="2140971" cy="369332"/>
          </a:xfrm>
          <a:prstGeom prst="rect">
            <a:avLst/>
          </a:prstGeom>
          <a:noFill/>
        </p:spPr>
        <p:txBody>
          <a:bodyPr wrap="none" rtlCol="0">
            <a:spAutoFit/>
          </a:bodyPr>
          <a:lstStyle/>
          <a:p>
            <a:r>
              <a:rPr lang="en-US">
                <a:latin typeface="Helvetica Neue" charset="0"/>
                <a:ea typeface="Helvetica Neue" charset="0"/>
                <a:cs typeface="Helvetica Neue" charset="0"/>
              </a:rPr>
              <a:t>Kane et al., </a:t>
            </a:r>
            <a:r>
              <a:rPr lang="en-US">
                <a:latin typeface="Helvetica Neue" charset="0"/>
                <a:ea typeface="Helvetica Neue" charset="0"/>
                <a:cs typeface="Helvetica Neue" charset="0"/>
                <a:hlinkClick r:id="rId3"/>
              </a:rPr>
              <a:t>Bonfire</a:t>
            </a:r>
            <a:endParaRPr lang="en-US">
              <a:latin typeface="Helvetica Neue" charset="0"/>
              <a:ea typeface="Helvetica Neue" charset="0"/>
              <a:cs typeface="Helvetica Neue" charset="0"/>
            </a:endParaRPr>
          </a:p>
        </p:txBody>
      </p:sp>
    </p:spTree>
    <p:extLst>
      <p:ext uri="{BB962C8B-B14F-4D97-AF65-F5344CB8AC3E}">
        <p14:creationId xmlns:p14="http://schemas.microsoft.com/office/powerpoint/2010/main" val="327634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Depth cameras (3D)</a:t>
            </a:r>
          </a:p>
        </p:txBody>
      </p:sp>
      <p:sp>
        <p:nvSpPr>
          <p:cNvPr id="3" name="Content Placeholder 2"/>
          <p:cNvSpPr>
            <a:spLocks noGrp="1"/>
          </p:cNvSpPr>
          <p:nvPr>
            <p:ph idx="1"/>
          </p:nvPr>
        </p:nvSpPr>
        <p:spPr>
          <a:xfrm>
            <a:off x="457200" y="1600200"/>
            <a:ext cx="4592472" cy="5032612"/>
          </a:xfrm>
        </p:spPr>
        <p:txBody>
          <a:bodyPr>
            <a:normAutofit lnSpcReduction="10000"/>
          </a:bodyPr>
          <a:lstStyle/>
          <a:p>
            <a:r>
              <a:rPr lang="en-US"/>
              <a:t>Examples: Microsoft Kinect, Intel RealSense, LeapMotion</a:t>
            </a:r>
          </a:p>
          <a:p>
            <a:r>
              <a:rPr lang="en-US"/>
              <a:t>Tracks 3D movement</a:t>
            </a:r>
          </a:p>
          <a:p>
            <a:r>
              <a:rPr lang="en-US"/>
              <a:t>Can sometimes infer body parts</a:t>
            </a:r>
          </a:p>
          <a:p>
            <a:r>
              <a:rPr lang="en-US"/>
              <a:t>Cons: may be less precise, not very portable, 3D gestures are difficult to perform</a:t>
            </a:r>
          </a:p>
        </p:txBody>
      </p:sp>
      <p:pic>
        <p:nvPicPr>
          <p:cNvPr id="4" name="Picture 3"/>
          <p:cNvPicPr>
            <a:picLocks noChangeAspect="1"/>
          </p:cNvPicPr>
          <p:nvPr/>
        </p:nvPicPr>
        <p:blipFill rotWithShape="1">
          <a:blip r:embed="rId3"/>
          <a:srcRect l="15971" t="26269" r="44776" b="14911"/>
          <a:stretch/>
        </p:blipFill>
        <p:spPr>
          <a:xfrm>
            <a:off x="5554638" y="1616395"/>
            <a:ext cx="3589362" cy="3357349"/>
          </a:xfrm>
          <a:prstGeom prst="rect">
            <a:avLst/>
          </a:prstGeom>
        </p:spPr>
      </p:pic>
      <p:sp>
        <p:nvSpPr>
          <p:cNvPr id="5" name="TextBox 4"/>
          <p:cNvSpPr txBox="1"/>
          <p:nvPr/>
        </p:nvSpPr>
        <p:spPr>
          <a:xfrm>
            <a:off x="6413486" y="4987835"/>
            <a:ext cx="1871666" cy="369332"/>
          </a:xfrm>
          <a:prstGeom prst="rect">
            <a:avLst/>
          </a:prstGeom>
          <a:noFill/>
        </p:spPr>
        <p:txBody>
          <a:bodyPr wrap="none" rtlCol="0">
            <a:spAutoFit/>
          </a:bodyPr>
          <a:lstStyle/>
          <a:p>
            <a:r>
              <a:rPr lang="en-US">
                <a:latin typeface="Helvetica Neue" charset="0"/>
                <a:ea typeface="Helvetica Neue" charset="0"/>
                <a:cs typeface="Helvetica Neue" charset="0"/>
              </a:rPr>
              <a:t>Microsoft Kinect</a:t>
            </a:r>
          </a:p>
        </p:txBody>
      </p:sp>
    </p:spTree>
    <p:extLst>
      <p:ext uri="{BB962C8B-B14F-4D97-AF65-F5344CB8AC3E}">
        <p14:creationId xmlns:p14="http://schemas.microsoft.com/office/powerpoint/2010/main" val="2011693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Accelerometer/gyroscope</a:t>
            </a:r>
          </a:p>
        </p:txBody>
      </p:sp>
      <p:sp>
        <p:nvSpPr>
          <p:cNvPr id="3" name="Content Placeholder 2"/>
          <p:cNvSpPr>
            <a:spLocks noGrp="1"/>
          </p:cNvSpPr>
          <p:nvPr>
            <p:ph idx="1"/>
          </p:nvPr>
        </p:nvSpPr>
        <p:spPr>
          <a:xfrm>
            <a:off x="457200" y="1600200"/>
            <a:ext cx="8229600" cy="4882487"/>
          </a:xfrm>
        </p:spPr>
        <p:txBody>
          <a:bodyPr>
            <a:normAutofit fontScale="92500" lnSpcReduction="20000"/>
          </a:bodyPr>
          <a:lstStyle/>
          <a:p>
            <a:r>
              <a:rPr lang="en-US"/>
              <a:t>Use motion of device itself as gesture input</a:t>
            </a:r>
          </a:p>
          <a:p>
            <a:r>
              <a:rPr lang="en-US" b="1"/>
              <a:t>Accelerometer: </a:t>
            </a:r>
            <a:r>
              <a:rPr lang="en-US"/>
              <a:t>detect acceleration along device x,y,z axes</a:t>
            </a:r>
          </a:p>
          <a:p>
            <a:pPr lvl="1"/>
            <a:r>
              <a:rPr lang="en-US"/>
              <a:t>Can infer orientation (by detecting gravity)</a:t>
            </a:r>
          </a:p>
          <a:p>
            <a:pPr lvl="1"/>
            <a:r>
              <a:rPr lang="en-US"/>
              <a:t>Can detect thumps / whacks / collisions</a:t>
            </a:r>
          </a:p>
          <a:p>
            <a:pPr lvl="1"/>
            <a:r>
              <a:rPr lang="en-US"/>
              <a:t>Often requires big movements due to gravity, noise</a:t>
            </a:r>
          </a:p>
          <a:p>
            <a:pPr lvl="1"/>
            <a:r>
              <a:rPr lang="en-US"/>
              <a:t>Theoretically, can integrate acceleration to track velocity/position, in practice you can’t</a:t>
            </a:r>
          </a:p>
          <a:p>
            <a:r>
              <a:rPr lang="en-US" b="1"/>
              <a:t>Gyroscope: </a:t>
            </a:r>
            <a:r>
              <a:rPr lang="en-US"/>
              <a:t>can detect device orientation and angular movement</a:t>
            </a:r>
          </a:p>
        </p:txBody>
      </p:sp>
    </p:spTree>
    <p:extLst>
      <p:ext uri="{BB962C8B-B14F-4D97-AF65-F5344CB8AC3E}">
        <p14:creationId xmlns:p14="http://schemas.microsoft.com/office/powerpoint/2010/main" val="840446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Today</a:t>
            </a:r>
          </a:p>
        </p:txBody>
      </p:sp>
      <p:sp>
        <p:nvSpPr>
          <p:cNvPr id="4" name="Content Placeholder 3"/>
          <p:cNvSpPr>
            <a:spLocks noGrp="1"/>
          </p:cNvSpPr>
          <p:nvPr>
            <p:ph idx="1"/>
          </p:nvPr>
        </p:nvSpPr>
        <p:spPr/>
        <p:txBody>
          <a:bodyPr/>
          <a:lstStyle/>
          <a:p>
            <a:r>
              <a:rPr lang="en-US"/>
              <a:t>How gestures work</a:t>
            </a:r>
          </a:p>
          <a:p>
            <a:r>
              <a:rPr lang="en-US"/>
              <a:t>Designing gestures</a:t>
            </a:r>
            <a:endParaRPr lang="en-US" b="1"/>
          </a:p>
        </p:txBody>
      </p:sp>
    </p:spTree>
    <p:extLst>
      <p:ext uri="{BB962C8B-B14F-4D97-AF65-F5344CB8AC3E}">
        <p14:creationId xmlns:p14="http://schemas.microsoft.com/office/powerpoint/2010/main" val="11382376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Case study: Wiimote</a:t>
            </a:r>
          </a:p>
        </p:txBody>
      </p:sp>
      <p:sp>
        <p:nvSpPr>
          <p:cNvPr id="3" name="Content Placeholder 2"/>
          <p:cNvSpPr>
            <a:spLocks noGrp="1"/>
          </p:cNvSpPr>
          <p:nvPr>
            <p:ph idx="1"/>
          </p:nvPr>
        </p:nvSpPr>
        <p:spPr>
          <a:xfrm>
            <a:off x="457200" y="1600200"/>
            <a:ext cx="4619767" cy="5059907"/>
          </a:xfrm>
        </p:spPr>
        <p:txBody>
          <a:bodyPr>
            <a:normAutofit/>
          </a:bodyPr>
          <a:lstStyle/>
          <a:p>
            <a:r>
              <a:rPr lang="en-US"/>
              <a:t>Uses accelerometer to detect gestural movements</a:t>
            </a:r>
          </a:p>
          <a:p>
            <a:r>
              <a:rPr lang="en-US"/>
              <a:t>Later augmented by MotionPlus (w/ gyroscope)</a:t>
            </a:r>
          </a:p>
          <a:p>
            <a:r>
              <a:rPr lang="en-US"/>
              <a:t>Not accurate enough for pointing, supplemented by infrared pointing input via sensor bar</a:t>
            </a:r>
          </a:p>
          <a:p>
            <a:endParaRPr lang="en-US"/>
          </a:p>
        </p:txBody>
      </p:sp>
      <p:pic>
        <p:nvPicPr>
          <p:cNvPr id="4" name="Picture 3"/>
          <p:cNvPicPr>
            <a:picLocks noChangeAspect="1"/>
          </p:cNvPicPr>
          <p:nvPr/>
        </p:nvPicPr>
        <p:blipFill>
          <a:blip r:embed="rId3"/>
          <a:stretch>
            <a:fillRect/>
          </a:stretch>
        </p:blipFill>
        <p:spPr>
          <a:xfrm>
            <a:off x="5691116" y="1417638"/>
            <a:ext cx="3452885" cy="2589664"/>
          </a:xfrm>
          <a:prstGeom prst="rect">
            <a:avLst/>
          </a:prstGeom>
        </p:spPr>
      </p:pic>
      <p:pic>
        <p:nvPicPr>
          <p:cNvPr id="6" name="Picture 5"/>
          <p:cNvPicPr>
            <a:picLocks noChangeAspect="1"/>
          </p:cNvPicPr>
          <p:nvPr/>
        </p:nvPicPr>
        <p:blipFill>
          <a:blip r:embed="rId4"/>
          <a:stretch>
            <a:fillRect/>
          </a:stretch>
        </p:blipFill>
        <p:spPr>
          <a:xfrm>
            <a:off x="5432173" y="4312693"/>
            <a:ext cx="3703457" cy="2169994"/>
          </a:xfrm>
          <a:prstGeom prst="rect">
            <a:avLst/>
          </a:prstGeom>
        </p:spPr>
      </p:pic>
    </p:spTree>
    <p:extLst>
      <p:ext uri="{BB962C8B-B14F-4D97-AF65-F5344CB8AC3E}">
        <p14:creationId xmlns:p14="http://schemas.microsoft.com/office/powerpoint/2010/main" val="16777442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Pen/stylus gestures</a:t>
            </a:r>
          </a:p>
        </p:txBody>
      </p:sp>
      <p:sp>
        <p:nvSpPr>
          <p:cNvPr id="3" name="Content Placeholder 2"/>
          <p:cNvSpPr>
            <a:spLocks noGrp="1"/>
          </p:cNvSpPr>
          <p:nvPr>
            <p:ph idx="1"/>
          </p:nvPr>
        </p:nvSpPr>
        <p:spPr/>
        <p:txBody>
          <a:bodyPr>
            <a:normAutofit/>
          </a:bodyPr>
          <a:lstStyle/>
          <a:p>
            <a:r>
              <a:rPr lang="en-US" sz="2600"/>
              <a:t>Can augment pen with sensors to detect position, orientation, etc.</a:t>
            </a:r>
          </a:p>
          <a:p>
            <a:r>
              <a:rPr lang="en-US" sz="2600"/>
              <a:t>Can add buttons on pen barrel</a:t>
            </a:r>
          </a:p>
          <a:p>
            <a:r>
              <a:rPr lang="en-US" sz="2600"/>
              <a:t>Easy to detect contact on surface</a:t>
            </a:r>
          </a:p>
          <a:p>
            <a:r>
              <a:rPr lang="en-US" sz="2600"/>
              <a:t>Can sometimes detect “hover” state</a:t>
            </a:r>
          </a:p>
        </p:txBody>
      </p:sp>
      <p:pic>
        <p:nvPicPr>
          <p:cNvPr id="4" name="Picture 3"/>
          <p:cNvPicPr>
            <a:picLocks noChangeAspect="1"/>
          </p:cNvPicPr>
          <p:nvPr/>
        </p:nvPicPr>
        <p:blipFill rotWithShape="1">
          <a:blip r:embed="rId3"/>
          <a:srcRect b="41613"/>
          <a:stretch/>
        </p:blipFill>
        <p:spPr>
          <a:xfrm>
            <a:off x="2040197" y="4934531"/>
            <a:ext cx="6118937" cy="1786323"/>
          </a:xfrm>
          <a:prstGeom prst="rect">
            <a:avLst/>
          </a:prstGeom>
        </p:spPr>
      </p:pic>
      <p:sp>
        <p:nvSpPr>
          <p:cNvPr id="5" name="TextBox 4"/>
          <p:cNvSpPr txBox="1"/>
          <p:nvPr/>
        </p:nvSpPr>
        <p:spPr>
          <a:xfrm>
            <a:off x="315647" y="5504526"/>
            <a:ext cx="1443024" cy="646331"/>
          </a:xfrm>
          <a:prstGeom prst="rect">
            <a:avLst/>
          </a:prstGeom>
          <a:noFill/>
        </p:spPr>
        <p:txBody>
          <a:bodyPr wrap="none" rtlCol="0">
            <a:spAutoFit/>
          </a:bodyPr>
          <a:lstStyle/>
          <a:p>
            <a:pPr algn="r"/>
            <a:r>
              <a:rPr lang="en-US">
                <a:latin typeface="Helvetica Neue" charset="0"/>
                <a:ea typeface="Helvetica Neue" charset="0"/>
                <a:cs typeface="Helvetica Neue" charset="0"/>
              </a:rPr>
              <a:t>Microsoft</a:t>
            </a:r>
          </a:p>
          <a:p>
            <a:pPr algn="r"/>
            <a:r>
              <a:rPr lang="en-US">
                <a:latin typeface="Helvetica Neue" charset="0"/>
                <a:ea typeface="Helvetica Neue" charset="0"/>
                <a:cs typeface="Helvetica Neue" charset="0"/>
              </a:rPr>
              <a:t>Surface Pen</a:t>
            </a:r>
          </a:p>
        </p:txBody>
      </p:sp>
    </p:spTree>
    <p:extLst>
      <p:ext uri="{BB962C8B-B14F-4D97-AF65-F5344CB8AC3E}">
        <p14:creationId xmlns:p14="http://schemas.microsoft.com/office/powerpoint/2010/main" val="1567759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Hover Widgets </a:t>
            </a:r>
            <a:br>
              <a:rPr lang="en-US" dirty="0"/>
            </a:br>
            <a:r>
              <a:rPr lang="en-US" sz="2400" dirty="0"/>
              <a:t>(</a:t>
            </a:r>
            <a:r>
              <a:rPr lang="en-US" sz="2400" dirty="0">
                <a:hlinkClick r:id="rId2"/>
              </a:rPr>
              <a:t>Grossman et al. CHI ‘06</a:t>
            </a:r>
            <a:r>
              <a:rPr lang="en-US" sz="2400" dirty="0"/>
              <a:t>)</a:t>
            </a:r>
          </a:p>
        </p:txBody>
      </p:sp>
      <p:sp>
        <p:nvSpPr>
          <p:cNvPr id="4" name="Content Placeholder 3"/>
          <p:cNvSpPr>
            <a:spLocks noGrp="1"/>
          </p:cNvSpPr>
          <p:nvPr>
            <p:ph idx="1"/>
          </p:nvPr>
        </p:nvSpPr>
        <p:spPr>
          <a:xfrm>
            <a:off x="457200" y="1600200"/>
            <a:ext cx="4046561" cy="4525963"/>
          </a:xfrm>
        </p:spPr>
        <p:txBody>
          <a:bodyPr/>
          <a:lstStyle/>
          <a:p>
            <a:r>
              <a:rPr lang="en-US" dirty="0"/>
              <a:t>Use hover state of a stylus to access nearby targets</a:t>
            </a:r>
          </a:p>
          <a:p>
            <a:r>
              <a:rPr lang="en-US" dirty="0">
                <a:hlinkClick r:id="rId3"/>
              </a:rPr>
              <a:t>Demo video</a:t>
            </a:r>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06421" y="3166281"/>
            <a:ext cx="5537579" cy="3691719"/>
          </a:xfrm>
          <a:prstGeom prst="rect">
            <a:avLst/>
          </a:prstGeom>
        </p:spPr>
      </p:pic>
    </p:spTree>
    <p:extLst>
      <p:ext uri="{BB962C8B-B14F-4D97-AF65-F5344CB8AC3E}">
        <p14:creationId xmlns:p14="http://schemas.microsoft.com/office/powerpoint/2010/main" val="13473833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Other sensing methods</a:t>
            </a:r>
          </a:p>
        </p:txBody>
      </p:sp>
      <p:sp>
        <p:nvSpPr>
          <p:cNvPr id="3" name="Content Placeholder 2"/>
          <p:cNvSpPr>
            <a:spLocks noGrp="1"/>
          </p:cNvSpPr>
          <p:nvPr>
            <p:ph idx="1"/>
          </p:nvPr>
        </p:nvSpPr>
        <p:spPr>
          <a:xfrm>
            <a:off x="457200" y="1600200"/>
            <a:ext cx="4019266" cy="4525963"/>
          </a:xfrm>
        </p:spPr>
        <p:txBody>
          <a:bodyPr>
            <a:normAutofit fontScale="92500"/>
          </a:bodyPr>
          <a:lstStyle/>
          <a:p>
            <a:r>
              <a:rPr lang="en-US"/>
              <a:t>Device sensors: camera, ambient light sensor, face tracker, eye tracker</a:t>
            </a:r>
          </a:p>
          <a:p>
            <a:r>
              <a:rPr lang="en-US"/>
              <a:t>Body sensing: EEG, EMG</a:t>
            </a:r>
          </a:p>
          <a:p>
            <a:r>
              <a:rPr lang="en-US"/>
              <a:t>Research opportunities to use new sensors in interesting ways</a:t>
            </a:r>
          </a:p>
        </p:txBody>
      </p:sp>
      <p:sp>
        <p:nvSpPr>
          <p:cNvPr id="4" name="TextBox 3"/>
          <p:cNvSpPr txBox="1"/>
          <p:nvPr/>
        </p:nvSpPr>
        <p:spPr>
          <a:xfrm>
            <a:off x="5479575" y="4249140"/>
            <a:ext cx="2975213" cy="646331"/>
          </a:xfrm>
          <a:prstGeom prst="rect">
            <a:avLst/>
          </a:prstGeom>
          <a:noFill/>
        </p:spPr>
        <p:txBody>
          <a:bodyPr wrap="square" rtlCol="0">
            <a:spAutoFit/>
          </a:bodyPr>
          <a:lstStyle/>
          <a:p>
            <a:r>
              <a:rPr lang="en-US">
                <a:latin typeface="Helvetica Neue" charset="0"/>
                <a:ea typeface="Helvetica Neue" charset="0"/>
                <a:cs typeface="Helvetica Neue" charset="0"/>
              </a:rPr>
              <a:t>Saponas et al., </a:t>
            </a:r>
            <a:r>
              <a:rPr lang="en-US">
                <a:latin typeface="Helvetica Neue" charset="0"/>
                <a:ea typeface="Helvetica Neue" charset="0"/>
                <a:cs typeface="Helvetica Neue" charset="0"/>
                <a:hlinkClick r:id="rId3"/>
              </a:rPr>
              <a:t>Muscle-Controlled User Interfaces</a:t>
            </a:r>
            <a:endParaRPr lang="en-US">
              <a:latin typeface="Helvetica Neue" charset="0"/>
              <a:ea typeface="Helvetica Neue" charset="0"/>
              <a:cs typeface="Helvetica Neue" charset="0"/>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31307" y="1715448"/>
            <a:ext cx="4312693" cy="2443859"/>
          </a:xfrm>
          <a:prstGeom prst="rect">
            <a:avLst/>
          </a:prstGeom>
        </p:spPr>
      </p:pic>
    </p:spTree>
    <p:extLst>
      <p:ext uri="{BB962C8B-B14F-4D97-AF65-F5344CB8AC3E}">
        <p14:creationId xmlns:p14="http://schemas.microsoft.com/office/powerpoint/2010/main" val="17234254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a:t>Recognizing gestures</a:t>
            </a:r>
          </a:p>
        </p:txBody>
      </p:sp>
    </p:spTree>
    <p:extLst>
      <p:ext uri="{BB962C8B-B14F-4D97-AF65-F5344CB8AC3E}">
        <p14:creationId xmlns:p14="http://schemas.microsoft.com/office/powerpoint/2010/main" val="14979463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Recognizing gestures</a:t>
            </a:r>
          </a:p>
        </p:txBody>
      </p:sp>
      <p:sp>
        <p:nvSpPr>
          <p:cNvPr id="3" name="Content Placeholder 2"/>
          <p:cNvSpPr>
            <a:spLocks noGrp="1"/>
          </p:cNvSpPr>
          <p:nvPr>
            <p:ph idx="1"/>
          </p:nvPr>
        </p:nvSpPr>
        <p:spPr/>
        <p:txBody>
          <a:bodyPr>
            <a:normAutofit lnSpcReduction="10000"/>
          </a:bodyPr>
          <a:lstStyle/>
          <a:p>
            <a:r>
              <a:rPr lang="en-US"/>
              <a:t>It’s worth knowing how gestures are typically recognized</a:t>
            </a:r>
          </a:p>
          <a:p>
            <a:r>
              <a:rPr lang="en-US"/>
              <a:t>Helps us determine what gesture sets are good or bad</a:t>
            </a:r>
          </a:p>
          <a:p>
            <a:r>
              <a:rPr lang="en-US"/>
              <a:t>Typical methods</a:t>
            </a:r>
          </a:p>
          <a:p>
            <a:pPr lvl="1"/>
            <a:r>
              <a:rPr lang="en-US"/>
              <a:t>Heuristic methods</a:t>
            </a:r>
          </a:p>
          <a:p>
            <a:pPr lvl="1"/>
            <a:r>
              <a:rPr lang="en-US"/>
              <a:t>Shape-based recognition</a:t>
            </a:r>
          </a:p>
          <a:p>
            <a:pPr lvl="1"/>
            <a:r>
              <a:rPr lang="en-US"/>
              <a:t>Machine learning-based methods</a:t>
            </a:r>
          </a:p>
        </p:txBody>
      </p:sp>
    </p:spTree>
    <p:extLst>
      <p:ext uri="{BB962C8B-B14F-4D97-AF65-F5344CB8AC3E}">
        <p14:creationId xmlns:p14="http://schemas.microsoft.com/office/powerpoint/2010/main" val="3596789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12717"/>
          </a:xfrm>
        </p:spPr>
        <p:txBody>
          <a:bodyPr/>
          <a:lstStyle/>
          <a:p>
            <a:r>
              <a:rPr lang="en-US"/>
              <a:t>Heuristic gesture recognizers</a:t>
            </a:r>
          </a:p>
        </p:txBody>
      </p:sp>
      <p:sp>
        <p:nvSpPr>
          <p:cNvPr id="3" name="Content Placeholder 2"/>
          <p:cNvSpPr>
            <a:spLocks noGrp="1"/>
          </p:cNvSpPr>
          <p:nvPr>
            <p:ph idx="1"/>
          </p:nvPr>
        </p:nvSpPr>
        <p:spPr>
          <a:xfrm>
            <a:off x="457200" y="1296538"/>
            <a:ext cx="8229600" cy="4829626"/>
          </a:xfrm>
        </p:spPr>
        <p:txBody>
          <a:bodyPr/>
          <a:lstStyle/>
          <a:p>
            <a:r>
              <a:rPr lang="en-US"/>
              <a:t>Can wire up gesture recognizer using existing </a:t>
            </a:r>
            <a:br>
              <a:rPr lang="en-US"/>
            </a:br>
            <a:r>
              <a:rPr lang="en-US"/>
              <a:t>UI events</a:t>
            </a:r>
          </a:p>
        </p:txBody>
      </p:sp>
      <p:sp>
        <p:nvSpPr>
          <p:cNvPr id="4" name="TextBox 3"/>
          <p:cNvSpPr txBox="1"/>
          <p:nvPr/>
        </p:nvSpPr>
        <p:spPr>
          <a:xfrm>
            <a:off x="810592" y="2238150"/>
            <a:ext cx="7104830" cy="4524315"/>
          </a:xfrm>
          <a:prstGeom prst="rect">
            <a:avLst/>
          </a:prstGeom>
          <a:noFill/>
        </p:spPr>
        <p:txBody>
          <a:bodyPr wrap="none" rtlCol="0">
            <a:spAutoFit/>
          </a:bodyPr>
          <a:lstStyle/>
          <a:p>
            <a:r>
              <a:rPr lang="en-US">
                <a:latin typeface="Consolas" charset="0"/>
                <a:ea typeface="Consolas" charset="0"/>
                <a:cs typeface="Consolas" charset="0"/>
              </a:rPr>
              <a:t>// swipe detector</a:t>
            </a:r>
          </a:p>
          <a:p>
            <a:r>
              <a:rPr lang="en-US">
                <a:latin typeface="Consolas" charset="0"/>
                <a:ea typeface="Consolas" charset="0"/>
                <a:cs typeface="Consolas" charset="0"/>
              </a:rPr>
              <a:t>function onTouchDown(float x, float y) {</a:t>
            </a:r>
          </a:p>
          <a:p>
            <a:r>
              <a:rPr lang="en-US">
                <a:latin typeface="Consolas" charset="0"/>
                <a:ea typeface="Consolas" charset="0"/>
                <a:cs typeface="Consolas" charset="0"/>
              </a:rPr>
              <a:t>	// save where we touched down</a:t>
            </a:r>
          </a:p>
          <a:p>
            <a:r>
              <a:rPr lang="en-US">
                <a:latin typeface="Consolas" charset="0"/>
                <a:ea typeface="Consolas" charset="0"/>
                <a:cs typeface="Consolas" charset="0"/>
              </a:rPr>
              <a:t>	Point startPoint = new Point(x,y);</a:t>
            </a:r>
          </a:p>
          <a:p>
            <a:r>
              <a:rPr lang="en-US">
                <a:latin typeface="Consolas" charset="0"/>
                <a:ea typeface="Consolas" charset="0"/>
                <a:cs typeface="Consolas" charset="0"/>
              </a:rPr>
              <a:t>}</a:t>
            </a:r>
          </a:p>
          <a:p>
            <a:endParaRPr lang="en-US">
              <a:latin typeface="Consolas" charset="0"/>
              <a:ea typeface="Consolas" charset="0"/>
              <a:cs typeface="Consolas" charset="0"/>
            </a:endParaRPr>
          </a:p>
          <a:p>
            <a:r>
              <a:rPr lang="en-US">
                <a:latin typeface="Consolas" charset="0"/>
                <a:ea typeface="Consolas" charset="0"/>
                <a:cs typeface="Consolas" charset="0"/>
              </a:rPr>
              <a:t>function onTouchUp(float x, float y) {</a:t>
            </a:r>
          </a:p>
          <a:p>
            <a:r>
              <a:rPr lang="en-US">
                <a:latin typeface="Consolas" charset="0"/>
                <a:ea typeface="Consolas" charset="0"/>
                <a:cs typeface="Consolas" charset="0"/>
              </a:rPr>
              <a:t>	// where did we touch up?</a:t>
            </a:r>
          </a:p>
          <a:p>
            <a:r>
              <a:rPr lang="en-US">
                <a:latin typeface="Consolas" charset="0"/>
                <a:ea typeface="Consolas" charset="0"/>
                <a:cs typeface="Consolas" charset="0"/>
              </a:rPr>
              <a:t>	Point endPoint = new Point(x,y);</a:t>
            </a:r>
          </a:p>
          <a:p>
            <a:r>
              <a:rPr lang="en-US">
                <a:latin typeface="Consolas" charset="0"/>
                <a:ea typeface="Consolas" charset="0"/>
                <a:cs typeface="Consolas" charset="0"/>
              </a:rPr>
              <a:t>	// measure the difference</a:t>
            </a:r>
          </a:p>
          <a:p>
            <a:r>
              <a:rPr lang="en-US">
                <a:latin typeface="Consolas" charset="0"/>
                <a:ea typeface="Consolas" charset="0"/>
                <a:cs typeface="Consolas" charset="0"/>
              </a:rPr>
              <a:t>	diffX, diffY = endPoint </a:t>
            </a:r>
            <a:r>
              <a:rPr lang="mr-IN">
                <a:latin typeface="Consolas" charset="0"/>
                <a:ea typeface="Consolas" charset="0"/>
                <a:cs typeface="Consolas" charset="0"/>
              </a:rPr>
              <a:t>–</a:t>
            </a:r>
            <a:r>
              <a:rPr lang="en-US">
                <a:latin typeface="Consolas" charset="0"/>
                <a:ea typeface="Consolas" charset="0"/>
                <a:cs typeface="Consolas" charset="0"/>
              </a:rPr>
              <a:t> startPoint;</a:t>
            </a:r>
          </a:p>
          <a:p>
            <a:endParaRPr lang="en-US">
              <a:latin typeface="Consolas" charset="0"/>
              <a:ea typeface="Consolas" charset="0"/>
              <a:cs typeface="Consolas" charset="0"/>
            </a:endParaRPr>
          </a:p>
          <a:p>
            <a:r>
              <a:rPr lang="en-US">
                <a:latin typeface="Consolas" charset="0"/>
                <a:ea typeface="Consolas" charset="0"/>
                <a:cs typeface="Consolas" charset="0"/>
              </a:rPr>
              <a:t>	// we have a heuristic for what constitutes a swipe</a:t>
            </a:r>
          </a:p>
          <a:p>
            <a:r>
              <a:rPr lang="en-US">
                <a:latin typeface="Consolas" charset="0"/>
                <a:ea typeface="Consolas" charset="0"/>
                <a:cs typeface="Consolas" charset="0"/>
              </a:rPr>
              <a:t>	if (diffX &lt; -30 &amp;&amp; -10 &lt; diffY &lt; 10)</a:t>
            </a:r>
          </a:p>
          <a:p>
            <a:r>
              <a:rPr lang="en-US">
                <a:latin typeface="Consolas" charset="0"/>
                <a:ea typeface="Consolas" charset="0"/>
                <a:cs typeface="Consolas" charset="0"/>
              </a:rPr>
              <a:t>		handleSwipeLeft();</a:t>
            </a:r>
          </a:p>
          <a:p>
            <a:r>
              <a:rPr lang="en-US">
                <a:latin typeface="Consolas" charset="0"/>
                <a:ea typeface="Consolas" charset="0"/>
                <a:cs typeface="Consolas" charset="0"/>
              </a:rPr>
              <a:t>}</a:t>
            </a:r>
          </a:p>
        </p:txBody>
      </p:sp>
    </p:spTree>
    <p:extLst>
      <p:ext uri="{BB962C8B-B14F-4D97-AF65-F5344CB8AC3E}">
        <p14:creationId xmlns:p14="http://schemas.microsoft.com/office/powerpoint/2010/main" val="21352000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Limitations of heuristic approach</a:t>
            </a:r>
          </a:p>
        </p:txBody>
      </p:sp>
      <p:sp>
        <p:nvSpPr>
          <p:cNvPr id="3" name="Content Placeholder 2"/>
          <p:cNvSpPr>
            <a:spLocks noGrp="1"/>
          </p:cNvSpPr>
          <p:nvPr>
            <p:ph idx="1"/>
          </p:nvPr>
        </p:nvSpPr>
        <p:spPr/>
        <p:txBody>
          <a:bodyPr/>
          <a:lstStyle/>
          <a:p>
            <a:r>
              <a:rPr lang="en-US"/>
              <a:t>Hard coded values may not represent what users actually do</a:t>
            </a:r>
          </a:p>
          <a:p>
            <a:r>
              <a:rPr lang="en-US"/>
              <a:t>No capability to adapt behavior to user or context</a:t>
            </a:r>
          </a:p>
          <a:p>
            <a:r>
              <a:rPr lang="en-US"/>
              <a:t>Clunky, but often our best option</a:t>
            </a:r>
          </a:p>
        </p:txBody>
      </p:sp>
    </p:spTree>
    <p:extLst>
      <p:ext uri="{BB962C8B-B14F-4D97-AF65-F5344CB8AC3E}">
        <p14:creationId xmlns:p14="http://schemas.microsoft.com/office/powerpoint/2010/main" val="11313518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Shape-based recognition</a:t>
            </a:r>
          </a:p>
        </p:txBody>
      </p:sp>
      <p:sp>
        <p:nvSpPr>
          <p:cNvPr id="3" name="Content Placeholder 2"/>
          <p:cNvSpPr>
            <a:spLocks noGrp="1"/>
          </p:cNvSpPr>
          <p:nvPr>
            <p:ph idx="1"/>
          </p:nvPr>
        </p:nvSpPr>
        <p:spPr>
          <a:xfrm>
            <a:off x="457201" y="1600200"/>
            <a:ext cx="4237630" cy="4909782"/>
          </a:xfrm>
        </p:spPr>
        <p:txBody>
          <a:bodyPr>
            <a:normAutofit fontScale="92500" lnSpcReduction="10000"/>
          </a:bodyPr>
          <a:lstStyle/>
          <a:p>
            <a:r>
              <a:rPr lang="en-US"/>
              <a:t>Compare shape of gesture to set of reference gestures</a:t>
            </a:r>
          </a:p>
          <a:p>
            <a:r>
              <a:rPr lang="en-US"/>
              <a:t>Common algorithms: Dynamic time warping, Rubine (1991), $1 recognizer</a:t>
            </a:r>
          </a:p>
          <a:p>
            <a:r>
              <a:rPr lang="en-US" b="1"/>
              <a:t>Limitations: </a:t>
            </a:r>
            <a:r>
              <a:rPr lang="en-US"/>
              <a:t>can be confused by direction of movement, multi-stroke gestures</a:t>
            </a:r>
          </a:p>
          <a:p>
            <a:endParaRPr lang="en-US"/>
          </a:p>
        </p:txBody>
      </p:sp>
      <p:pic>
        <p:nvPicPr>
          <p:cNvPr id="4" name="Picture 3"/>
          <p:cNvPicPr>
            <a:picLocks noChangeAspect="1"/>
          </p:cNvPicPr>
          <p:nvPr/>
        </p:nvPicPr>
        <p:blipFill>
          <a:blip r:embed="rId2"/>
          <a:stretch>
            <a:fillRect/>
          </a:stretch>
        </p:blipFill>
        <p:spPr>
          <a:xfrm>
            <a:off x="5172502" y="1600201"/>
            <a:ext cx="3971498" cy="3583584"/>
          </a:xfrm>
          <a:prstGeom prst="rect">
            <a:avLst/>
          </a:prstGeom>
        </p:spPr>
      </p:pic>
      <p:sp>
        <p:nvSpPr>
          <p:cNvPr id="5" name="TextBox 4"/>
          <p:cNvSpPr txBox="1"/>
          <p:nvPr/>
        </p:nvSpPr>
        <p:spPr>
          <a:xfrm>
            <a:off x="5494494" y="5366348"/>
            <a:ext cx="3327514" cy="369332"/>
          </a:xfrm>
          <a:prstGeom prst="rect">
            <a:avLst/>
          </a:prstGeom>
          <a:noFill/>
        </p:spPr>
        <p:txBody>
          <a:bodyPr wrap="none" rtlCol="0">
            <a:spAutoFit/>
          </a:bodyPr>
          <a:lstStyle/>
          <a:p>
            <a:r>
              <a:rPr lang="en-US">
                <a:latin typeface="Helvetica Neue" charset="0"/>
                <a:ea typeface="Helvetica Neue" charset="0"/>
                <a:cs typeface="Helvetica Neue" charset="0"/>
                <a:hlinkClick r:id="rId3"/>
              </a:rPr>
              <a:t>Wobbrock et al., $1 recognizer</a:t>
            </a:r>
            <a:endParaRPr lang="en-US">
              <a:latin typeface="Helvetica Neue" charset="0"/>
              <a:ea typeface="Helvetica Neue" charset="0"/>
              <a:cs typeface="Helvetica Neue" charset="0"/>
            </a:endParaRPr>
          </a:p>
        </p:txBody>
      </p:sp>
    </p:spTree>
    <p:extLst>
      <p:ext uri="{BB962C8B-B14F-4D97-AF65-F5344CB8AC3E}">
        <p14:creationId xmlns:p14="http://schemas.microsoft.com/office/powerpoint/2010/main" val="6258546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$1 Gesture Recognizer</a:t>
            </a:r>
          </a:p>
        </p:txBody>
      </p:sp>
      <p:sp>
        <p:nvSpPr>
          <p:cNvPr id="3" name="Content Placeholder 2"/>
          <p:cNvSpPr>
            <a:spLocks noGrp="1"/>
          </p:cNvSpPr>
          <p:nvPr>
            <p:ph idx="1"/>
          </p:nvPr>
        </p:nvSpPr>
        <p:spPr/>
        <p:txBody>
          <a:bodyPr/>
          <a:lstStyle/>
          <a:p>
            <a:r>
              <a:rPr lang="en-US"/>
              <a:t>Recognizer designed to be simple to implement, with decent performance</a:t>
            </a:r>
          </a:p>
          <a:p>
            <a:r>
              <a:rPr lang="en-US"/>
              <a:t>Limited to </a:t>
            </a:r>
            <a:r>
              <a:rPr lang="en-US" b="1"/>
              <a:t>unistroke</a:t>
            </a:r>
            <a:r>
              <a:rPr lang="en-US"/>
              <a:t> gestures (although this is addressed in alternative versions)</a:t>
            </a:r>
          </a:p>
          <a:p>
            <a:r>
              <a:rPr lang="en-US">
                <a:hlinkClick r:id="rId2"/>
              </a:rPr>
              <a:t>http://depts.washington.edu/madlab/proj/dollar/</a:t>
            </a:r>
            <a:endParaRPr lang="en-US"/>
          </a:p>
        </p:txBody>
      </p:sp>
    </p:spTree>
    <p:extLst>
      <p:ext uri="{BB962C8B-B14F-4D97-AF65-F5344CB8AC3E}">
        <p14:creationId xmlns:p14="http://schemas.microsoft.com/office/powerpoint/2010/main" val="890271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66B8E-59E6-294E-B26C-FE71C1BE4BB9}"/>
              </a:ext>
            </a:extLst>
          </p:cNvPr>
          <p:cNvSpPr>
            <a:spLocks noGrp="1"/>
          </p:cNvSpPr>
          <p:nvPr>
            <p:ph type="title"/>
          </p:nvPr>
        </p:nvSpPr>
        <p:spPr/>
        <p:txBody>
          <a:bodyPr/>
          <a:lstStyle/>
          <a:p>
            <a:r>
              <a:rPr lang="en-US"/>
              <a:t>Other class stuff</a:t>
            </a:r>
          </a:p>
        </p:txBody>
      </p:sp>
      <p:sp>
        <p:nvSpPr>
          <p:cNvPr id="3" name="Content Placeholder 2">
            <a:extLst>
              <a:ext uri="{FF2B5EF4-FFF2-40B4-BE49-F238E27FC236}">
                <a16:creationId xmlns:a16="http://schemas.microsoft.com/office/drawing/2014/main" id="{E369D687-82AE-9544-BB8D-D36B285E0387}"/>
              </a:ext>
            </a:extLst>
          </p:cNvPr>
          <p:cNvSpPr>
            <a:spLocks noGrp="1"/>
          </p:cNvSpPr>
          <p:nvPr>
            <p:ph idx="1"/>
          </p:nvPr>
        </p:nvSpPr>
        <p:spPr/>
        <p:txBody>
          <a:bodyPr>
            <a:normAutofit fontScale="92500"/>
          </a:bodyPr>
          <a:lstStyle/>
          <a:p>
            <a:r>
              <a:rPr lang="en-US"/>
              <a:t>Quiz 2</a:t>
            </a:r>
          </a:p>
          <a:p>
            <a:pPr lvl="1"/>
            <a:r>
              <a:rPr lang="en-US"/>
              <a:t>In recitation tomorrow OR online</a:t>
            </a:r>
          </a:p>
          <a:p>
            <a:pPr lvl="1"/>
            <a:r>
              <a:rPr lang="en-US"/>
              <a:t>Online from 8am Friday to 12pm Sunday (MT)</a:t>
            </a:r>
          </a:p>
          <a:p>
            <a:r>
              <a:rPr lang="en-US"/>
              <a:t>Final assignments posted</a:t>
            </a:r>
          </a:p>
          <a:p>
            <a:pPr lvl="1"/>
            <a:r>
              <a:rPr lang="en-US"/>
              <a:t>Group 5 (user testing), 6 (finalizing prototype and making a storyboard), 7 (video and web site)</a:t>
            </a:r>
          </a:p>
          <a:p>
            <a:pPr lvl="1"/>
            <a:r>
              <a:rPr lang="en-US"/>
              <a:t>Solo assignments 3 and 4 (one page writeups)</a:t>
            </a:r>
          </a:p>
        </p:txBody>
      </p:sp>
    </p:spTree>
    <p:extLst>
      <p:ext uri="{BB962C8B-B14F-4D97-AF65-F5344CB8AC3E}">
        <p14:creationId xmlns:p14="http://schemas.microsoft.com/office/powerpoint/2010/main" val="8674979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Machine learning approaches</a:t>
            </a:r>
          </a:p>
        </p:txBody>
      </p:sp>
      <p:sp>
        <p:nvSpPr>
          <p:cNvPr id="3" name="Content Placeholder 2"/>
          <p:cNvSpPr>
            <a:spLocks noGrp="1"/>
          </p:cNvSpPr>
          <p:nvPr>
            <p:ph idx="1"/>
          </p:nvPr>
        </p:nvSpPr>
        <p:spPr>
          <a:xfrm>
            <a:off x="457200" y="1600200"/>
            <a:ext cx="8229600" cy="4882487"/>
          </a:xfrm>
        </p:spPr>
        <p:txBody>
          <a:bodyPr>
            <a:normAutofit fontScale="92500"/>
          </a:bodyPr>
          <a:lstStyle/>
          <a:p>
            <a:r>
              <a:rPr lang="en-US"/>
              <a:t>Various algorithms: neural networks, SVMs, AdaBoost</a:t>
            </a:r>
          </a:p>
          <a:p>
            <a:r>
              <a:rPr lang="en-US"/>
              <a:t>Can be more robust to individual differences, can be trained by example</a:t>
            </a:r>
          </a:p>
          <a:p>
            <a:r>
              <a:rPr lang="en-US"/>
              <a:t>But, models are sometimes opaque, must choose appropriate features, more trial and error</a:t>
            </a:r>
          </a:p>
          <a:p>
            <a:r>
              <a:rPr lang="en-US"/>
              <a:t>Good starting point: Fiebrink et al., </a:t>
            </a:r>
            <a:r>
              <a:rPr lang="en-US">
                <a:hlinkClick r:id="rId3"/>
              </a:rPr>
              <a:t>Wekinator</a:t>
            </a:r>
            <a:endParaRPr lang="en-US"/>
          </a:p>
          <a:p>
            <a:r>
              <a:rPr lang="en-US" b="1"/>
              <a:t>See also:</a:t>
            </a:r>
            <a:r>
              <a:rPr lang="en-US"/>
              <a:t> courses from Ben Shapiro and Chenhao Tan on ML for HCI</a:t>
            </a:r>
          </a:p>
        </p:txBody>
      </p:sp>
    </p:spTree>
    <p:extLst>
      <p:ext uri="{BB962C8B-B14F-4D97-AF65-F5344CB8AC3E}">
        <p14:creationId xmlns:p14="http://schemas.microsoft.com/office/powerpoint/2010/main" val="6522308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Recognition challenges</a:t>
            </a:r>
          </a:p>
        </p:txBody>
      </p:sp>
      <p:sp>
        <p:nvSpPr>
          <p:cNvPr id="3" name="Content Placeholder 2"/>
          <p:cNvSpPr>
            <a:spLocks noGrp="1"/>
          </p:cNvSpPr>
          <p:nvPr>
            <p:ph idx="1"/>
          </p:nvPr>
        </p:nvSpPr>
        <p:spPr/>
        <p:txBody>
          <a:bodyPr/>
          <a:lstStyle/>
          <a:p>
            <a:r>
              <a:rPr lang="en-US" b="1"/>
              <a:t>Segmentation: </a:t>
            </a:r>
            <a:r>
              <a:rPr lang="en-US"/>
              <a:t>how do we know when a gesture begins or ends?</a:t>
            </a:r>
          </a:p>
          <a:p>
            <a:endParaRPr lang="en-US"/>
          </a:p>
          <a:p>
            <a:r>
              <a:rPr lang="en-US"/>
              <a:t>Assumptions of training data set</a:t>
            </a:r>
          </a:p>
          <a:p>
            <a:pPr lvl="1"/>
            <a:r>
              <a:rPr lang="en-US"/>
              <a:t>Size, speed, orientation, etc.</a:t>
            </a:r>
          </a:p>
          <a:p>
            <a:pPr lvl="1"/>
            <a:r>
              <a:rPr lang="en-US"/>
              <a:t>Does training data reflect all valid ways to perform the gesture?</a:t>
            </a:r>
          </a:p>
        </p:txBody>
      </p:sp>
    </p:spTree>
    <p:extLst>
      <p:ext uri="{BB962C8B-B14F-4D97-AF65-F5344CB8AC3E}">
        <p14:creationId xmlns:p14="http://schemas.microsoft.com/office/powerpoint/2010/main" val="19663194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a:t>Evaluating gestures</a:t>
            </a:r>
          </a:p>
        </p:txBody>
      </p:sp>
    </p:spTree>
    <p:extLst>
      <p:ext uri="{BB962C8B-B14F-4D97-AF65-F5344CB8AC3E}">
        <p14:creationId xmlns:p14="http://schemas.microsoft.com/office/powerpoint/2010/main" val="12389181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Evaluating gestures</a:t>
            </a:r>
          </a:p>
        </p:txBody>
      </p:sp>
      <p:sp>
        <p:nvSpPr>
          <p:cNvPr id="3" name="Content Placeholder 2"/>
          <p:cNvSpPr>
            <a:spLocks noGrp="1"/>
          </p:cNvSpPr>
          <p:nvPr>
            <p:ph idx="1"/>
          </p:nvPr>
        </p:nvSpPr>
        <p:spPr/>
        <p:txBody>
          <a:bodyPr/>
          <a:lstStyle/>
          <a:p>
            <a:r>
              <a:rPr lang="en-US"/>
              <a:t>How should we evaluate whether a gesture is good or bad?</a:t>
            </a:r>
          </a:p>
        </p:txBody>
      </p:sp>
    </p:spTree>
    <p:extLst>
      <p:ext uri="{BB962C8B-B14F-4D97-AF65-F5344CB8AC3E}">
        <p14:creationId xmlns:p14="http://schemas.microsoft.com/office/powerpoint/2010/main" val="14579409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Evaluation criteria</a:t>
            </a:r>
          </a:p>
        </p:txBody>
      </p:sp>
      <p:sp>
        <p:nvSpPr>
          <p:cNvPr id="7" name="Content Placeholder 6"/>
          <p:cNvSpPr>
            <a:spLocks noGrp="1"/>
          </p:cNvSpPr>
          <p:nvPr>
            <p:ph idx="1"/>
          </p:nvPr>
        </p:nvSpPr>
        <p:spPr/>
        <p:txBody>
          <a:bodyPr>
            <a:normAutofit fontScale="85000" lnSpcReduction="20000"/>
          </a:bodyPr>
          <a:lstStyle/>
          <a:p>
            <a:r>
              <a:rPr lang="en-US"/>
              <a:t>Sufficiently distinct from each other (to person or system)</a:t>
            </a:r>
          </a:p>
          <a:p>
            <a:r>
              <a:rPr lang="en-US"/>
              <a:t>Not embarrassing / socially appropriate</a:t>
            </a:r>
          </a:p>
          <a:p>
            <a:r>
              <a:rPr lang="en-US"/>
              <a:t>Consistent use across system (multiple systems)</a:t>
            </a:r>
          </a:p>
          <a:p>
            <a:r>
              <a:rPr lang="en-US"/>
              <a:t>Good mapping to existing actions</a:t>
            </a:r>
          </a:p>
          <a:p>
            <a:r>
              <a:rPr lang="en-US"/>
              <a:t>Magnitude of gesture should map to magnitude of result</a:t>
            </a:r>
          </a:p>
          <a:p>
            <a:r>
              <a:rPr lang="en-US"/>
              <a:t>Physical exertion / ergonomics</a:t>
            </a:r>
          </a:p>
          <a:p>
            <a:r>
              <a:rPr lang="en-US"/>
              <a:t>Sensitive to context of use</a:t>
            </a:r>
          </a:p>
        </p:txBody>
      </p:sp>
    </p:spTree>
    <p:extLst>
      <p:ext uri="{BB962C8B-B14F-4D97-AF65-F5344CB8AC3E}">
        <p14:creationId xmlns:p14="http://schemas.microsoft.com/office/powerpoint/2010/main" val="10732072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Evaluation criteria</a:t>
            </a:r>
          </a:p>
        </p:txBody>
      </p:sp>
      <p:sp>
        <p:nvSpPr>
          <p:cNvPr id="3" name="Content Placeholder 2"/>
          <p:cNvSpPr>
            <a:spLocks noGrp="1"/>
          </p:cNvSpPr>
          <p:nvPr>
            <p:ph idx="1"/>
          </p:nvPr>
        </p:nvSpPr>
        <p:spPr/>
        <p:txBody>
          <a:bodyPr/>
          <a:lstStyle/>
          <a:p>
            <a:r>
              <a:rPr lang="en-US"/>
              <a:t>Recognition accuracy</a:t>
            </a:r>
          </a:p>
          <a:p>
            <a:r>
              <a:rPr lang="en-US"/>
              <a:t>Ergonomics / reachability</a:t>
            </a:r>
          </a:p>
          <a:p>
            <a:r>
              <a:rPr lang="en-US"/>
              <a:t>Intuitiveness / learnability</a:t>
            </a:r>
          </a:p>
          <a:p>
            <a:r>
              <a:rPr lang="en-US"/>
              <a:t>Social acceptability</a:t>
            </a:r>
          </a:p>
          <a:p>
            <a:endParaRPr lang="en-US"/>
          </a:p>
          <a:p>
            <a:endParaRPr lang="en-US"/>
          </a:p>
        </p:txBody>
      </p:sp>
    </p:spTree>
    <p:extLst>
      <p:ext uri="{BB962C8B-B14F-4D97-AF65-F5344CB8AC3E}">
        <p14:creationId xmlns:p14="http://schemas.microsoft.com/office/powerpoint/2010/main" val="9847842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Recognition accuracy</a:t>
            </a:r>
          </a:p>
        </p:txBody>
      </p:sp>
      <p:sp>
        <p:nvSpPr>
          <p:cNvPr id="3" name="Content Placeholder 2"/>
          <p:cNvSpPr>
            <a:spLocks noGrp="1"/>
          </p:cNvSpPr>
          <p:nvPr>
            <p:ph idx="1"/>
          </p:nvPr>
        </p:nvSpPr>
        <p:spPr/>
        <p:txBody>
          <a:bodyPr/>
          <a:lstStyle/>
          <a:p>
            <a:r>
              <a:rPr lang="en-US"/>
              <a:t>Types of errors: false positive, false negative,  matched to other gesture</a:t>
            </a:r>
          </a:p>
          <a:p>
            <a:pPr lvl="1"/>
            <a:r>
              <a:rPr lang="en-US"/>
              <a:t>Costs/effects differ by error</a:t>
            </a:r>
          </a:p>
          <a:p>
            <a:r>
              <a:rPr lang="en-US"/>
              <a:t>Users will expect high accuracy: 95-99%</a:t>
            </a:r>
          </a:p>
          <a:p>
            <a:r>
              <a:rPr lang="en-US"/>
              <a:t>Identify commonly confused gestures and change them (or change recognizer)</a:t>
            </a:r>
          </a:p>
        </p:txBody>
      </p:sp>
    </p:spTree>
    <p:extLst>
      <p:ext uri="{BB962C8B-B14F-4D97-AF65-F5344CB8AC3E}">
        <p14:creationId xmlns:p14="http://schemas.microsoft.com/office/powerpoint/2010/main" val="7854917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Ergonomics</a:t>
            </a:r>
          </a:p>
        </p:txBody>
      </p:sp>
      <p:sp>
        <p:nvSpPr>
          <p:cNvPr id="3" name="Content Placeholder 2"/>
          <p:cNvSpPr>
            <a:spLocks noGrp="1"/>
          </p:cNvSpPr>
          <p:nvPr>
            <p:ph idx="1"/>
          </p:nvPr>
        </p:nvSpPr>
        <p:spPr>
          <a:xfrm>
            <a:off x="457200" y="1600200"/>
            <a:ext cx="5534167" cy="4525963"/>
          </a:xfrm>
        </p:spPr>
        <p:txBody>
          <a:bodyPr/>
          <a:lstStyle/>
          <a:p>
            <a:r>
              <a:rPr lang="en-US"/>
              <a:t>Consider reach, physical effort, repetitive movements</a:t>
            </a:r>
          </a:p>
          <a:p>
            <a:r>
              <a:rPr lang="en-US"/>
              <a:t>“Gorilla arm” — humans are very bad at holding arms out for extended periods</a:t>
            </a:r>
          </a:p>
        </p:txBody>
      </p:sp>
      <p:pic>
        <p:nvPicPr>
          <p:cNvPr id="4" name="Picture 3"/>
          <p:cNvPicPr>
            <a:picLocks noChangeAspect="1"/>
          </p:cNvPicPr>
          <p:nvPr/>
        </p:nvPicPr>
        <p:blipFill>
          <a:blip r:embed="rId3"/>
          <a:stretch>
            <a:fillRect/>
          </a:stretch>
        </p:blipFill>
        <p:spPr>
          <a:xfrm>
            <a:off x="6892118" y="274638"/>
            <a:ext cx="1959307" cy="3471755"/>
          </a:xfrm>
          <a:prstGeom prst="rect">
            <a:avLst/>
          </a:prstGeom>
        </p:spPr>
      </p:pic>
      <p:pic>
        <p:nvPicPr>
          <p:cNvPr id="5" name="Picture 4"/>
          <p:cNvPicPr>
            <a:picLocks noChangeAspect="1"/>
          </p:cNvPicPr>
          <p:nvPr/>
        </p:nvPicPr>
        <p:blipFill>
          <a:blip r:embed="rId4"/>
          <a:stretch>
            <a:fillRect/>
          </a:stretch>
        </p:blipFill>
        <p:spPr>
          <a:xfrm>
            <a:off x="5111939" y="3928955"/>
            <a:ext cx="3739486" cy="2526680"/>
          </a:xfrm>
          <a:prstGeom prst="rect">
            <a:avLst/>
          </a:prstGeom>
        </p:spPr>
      </p:pic>
      <p:sp>
        <p:nvSpPr>
          <p:cNvPr id="6" name="TextBox 5"/>
          <p:cNvSpPr txBox="1"/>
          <p:nvPr/>
        </p:nvSpPr>
        <p:spPr>
          <a:xfrm>
            <a:off x="3002507" y="5321403"/>
            <a:ext cx="1994841" cy="646331"/>
          </a:xfrm>
          <a:prstGeom prst="rect">
            <a:avLst/>
          </a:prstGeom>
          <a:noFill/>
        </p:spPr>
        <p:txBody>
          <a:bodyPr wrap="none" rtlCol="0">
            <a:spAutoFit/>
          </a:bodyPr>
          <a:lstStyle/>
          <a:p>
            <a:r>
              <a:rPr lang="en-US"/>
              <a:t>Minority Report </a:t>
            </a:r>
            <a:r>
              <a:rPr lang="is-IS"/>
              <a:t>→</a:t>
            </a:r>
          </a:p>
          <a:p>
            <a:r>
              <a:rPr lang="en-US"/>
              <a:t>bad for gorilla arm!</a:t>
            </a:r>
          </a:p>
        </p:txBody>
      </p:sp>
    </p:spTree>
    <p:extLst>
      <p:ext uri="{BB962C8B-B14F-4D97-AF65-F5344CB8AC3E}">
        <p14:creationId xmlns:p14="http://schemas.microsoft.com/office/powerpoint/2010/main" val="12866034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Considering contextual and physical limitations</a:t>
            </a:r>
          </a:p>
        </p:txBody>
      </p:sp>
      <p:sp>
        <p:nvSpPr>
          <p:cNvPr id="3" name="Content Placeholder 2"/>
          <p:cNvSpPr>
            <a:spLocks noGrp="1"/>
          </p:cNvSpPr>
          <p:nvPr>
            <p:ph idx="1"/>
          </p:nvPr>
        </p:nvSpPr>
        <p:spPr>
          <a:xfrm>
            <a:off x="457200" y="1678674"/>
            <a:ext cx="5438633" cy="4824484"/>
          </a:xfrm>
        </p:spPr>
        <p:txBody>
          <a:bodyPr>
            <a:normAutofit/>
          </a:bodyPr>
          <a:lstStyle/>
          <a:p>
            <a:r>
              <a:rPr lang="en-US"/>
              <a:t>Users can be constrained by their abilities or context</a:t>
            </a:r>
          </a:p>
          <a:p>
            <a:pPr lvl="1"/>
            <a:r>
              <a:rPr lang="en-US"/>
              <a:t>Free hands?</a:t>
            </a:r>
          </a:p>
          <a:p>
            <a:pPr lvl="1"/>
            <a:r>
              <a:rPr lang="en-US"/>
              <a:t>Holding something?</a:t>
            </a:r>
          </a:p>
          <a:p>
            <a:pPr lvl="1"/>
            <a:r>
              <a:rPr lang="en-US"/>
              <a:t>Sitting/standing/walking?</a:t>
            </a:r>
          </a:p>
          <a:p>
            <a:r>
              <a:rPr lang="en-US"/>
              <a:t>Example: Google Maps supports two finger pinch to zoom, also double tap + slide up/down</a:t>
            </a:r>
          </a:p>
        </p:txBody>
      </p:sp>
      <p:pic>
        <p:nvPicPr>
          <p:cNvPr id="4" name="Picture 3"/>
          <p:cNvPicPr>
            <a:picLocks noChangeAspect="1"/>
          </p:cNvPicPr>
          <p:nvPr/>
        </p:nvPicPr>
        <p:blipFill>
          <a:blip r:embed="rId3"/>
          <a:stretch>
            <a:fillRect/>
          </a:stretch>
        </p:blipFill>
        <p:spPr>
          <a:xfrm>
            <a:off x="6413967" y="1417638"/>
            <a:ext cx="2491197" cy="4421874"/>
          </a:xfrm>
          <a:prstGeom prst="rect">
            <a:avLst/>
          </a:prstGeom>
        </p:spPr>
      </p:pic>
    </p:spTree>
    <p:extLst>
      <p:ext uri="{BB962C8B-B14F-4D97-AF65-F5344CB8AC3E}">
        <p14:creationId xmlns:p14="http://schemas.microsoft.com/office/powerpoint/2010/main" val="4095163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Intuitiveness</a:t>
            </a:r>
          </a:p>
        </p:txBody>
      </p:sp>
      <p:sp>
        <p:nvSpPr>
          <p:cNvPr id="3" name="Content Placeholder 2"/>
          <p:cNvSpPr>
            <a:spLocks noGrp="1"/>
          </p:cNvSpPr>
          <p:nvPr>
            <p:ph idx="1"/>
          </p:nvPr>
        </p:nvSpPr>
        <p:spPr/>
        <p:txBody>
          <a:bodyPr/>
          <a:lstStyle/>
          <a:p>
            <a:r>
              <a:rPr lang="en-US"/>
              <a:t>How could we measure intuitiveness of a gesture?</a:t>
            </a:r>
          </a:p>
        </p:txBody>
      </p:sp>
    </p:spTree>
    <p:extLst>
      <p:ext uri="{BB962C8B-B14F-4D97-AF65-F5344CB8AC3E}">
        <p14:creationId xmlns:p14="http://schemas.microsoft.com/office/powerpoint/2010/main" val="2073535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Where we are</a:t>
            </a:r>
          </a:p>
        </p:txBody>
      </p:sp>
      <p:sp>
        <p:nvSpPr>
          <p:cNvPr id="3" name="Content Placeholder 2"/>
          <p:cNvSpPr>
            <a:spLocks noGrp="1"/>
          </p:cNvSpPr>
          <p:nvPr>
            <p:ph idx="1"/>
          </p:nvPr>
        </p:nvSpPr>
        <p:spPr/>
        <p:txBody>
          <a:bodyPr>
            <a:normAutofit fontScale="92500" lnSpcReduction="10000"/>
          </a:bodyPr>
          <a:lstStyle/>
          <a:p>
            <a:r>
              <a:rPr lang="en-US"/>
              <a:t>Part 3 of 3 in our exploration of user-centered interface design</a:t>
            </a:r>
          </a:p>
          <a:p>
            <a:r>
              <a:rPr lang="en-US"/>
              <a:t>What we’ve done so far</a:t>
            </a:r>
          </a:p>
          <a:p>
            <a:pPr lvl="1"/>
            <a:r>
              <a:rPr lang="en-US" sz="2200"/>
              <a:t>Understanding user interface conventions &amp; foundations</a:t>
            </a:r>
          </a:p>
          <a:p>
            <a:pPr lvl="1"/>
            <a:r>
              <a:rPr lang="en-US" sz="2200"/>
              <a:t>Prototyping methods</a:t>
            </a:r>
          </a:p>
          <a:p>
            <a:pPr lvl="1"/>
            <a:r>
              <a:rPr lang="en-US" sz="2200"/>
              <a:t>User research methods</a:t>
            </a:r>
          </a:p>
          <a:p>
            <a:pPr lvl="1"/>
            <a:r>
              <a:rPr lang="en-US" sz="2200"/>
              <a:t>User performance testing</a:t>
            </a:r>
          </a:p>
          <a:p>
            <a:r>
              <a:rPr lang="en-US"/>
              <a:t>Now: exploring current trends and topics in HCI</a:t>
            </a:r>
          </a:p>
          <a:p>
            <a:pPr lvl="1"/>
            <a:r>
              <a:rPr lang="en-US"/>
              <a:t>gestures, graphics, audio, collaboration, ethics</a:t>
            </a:r>
          </a:p>
        </p:txBody>
      </p:sp>
    </p:spTree>
    <p:extLst>
      <p:ext uri="{BB962C8B-B14F-4D97-AF65-F5344CB8AC3E}">
        <p14:creationId xmlns:p14="http://schemas.microsoft.com/office/powerpoint/2010/main" val="9778287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is intuitiveness anyway?</a:t>
            </a:r>
          </a:p>
        </p:txBody>
      </p:sp>
      <p:sp>
        <p:nvSpPr>
          <p:cNvPr id="3" name="Content Placeholder 2"/>
          <p:cNvSpPr>
            <a:spLocks noGrp="1"/>
          </p:cNvSpPr>
          <p:nvPr>
            <p:ph idx="1"/>
          </p:nvPr>
        </p:nvSpPr>
        <p:spPr/>
        <p:txBody>
          <a:bodyPr/>
          <a:lstStyle/>
          <a:p>
            <a:r>
              <a:rPr lang="en-US"/>
              <a:t>Understandable</a:t>
            </a:r>
          </a:p>
          <a:p>
            <a:r>
              <a:rPr lang="en-US"/>
              <a:t>Feedback (recall Norman)</a:t>
            </a:r>
          </a:p>
          <a:p>
            <a:r>
              <a:rPr lang="en-US"/>
              <a:t>Predictable outcome</a:t>
            </a:r>
          </a:p>
          <a:p>
            <a:r>
              <a:rPr lang="en-US"/>
              <a:t>Can be explained concisely, “makes sense”</a:t>
            </a:r>
          </a:p>
          <a:p>
            <a:r>
              <a:rPr lang="en-US"/>
              <a:t>Using what you know / no need for specialized knowledge</a:t>
            </a:r>
          </a:p>
        </p:txBody>
      </p:sp>
    </p:spTree>
    <p:extLst>
      <p:ext uri="{BB962C8B-B14F-4D97-AF65-F5344CB8AC3E}">
        <p14:creationId xmlns:p14="http://schemas.microsoft.com/office/powerpoint/2010/main" val="9001206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8819"/>
          </a:xfrm>
        </p:spPr>
        <p:txBody>
          <a:bodyPr>
            <a:normAutofit fontScale="90000"/>
          </a:bodyPr>
          <a:lstStyle/>
          <a:p>
            <a:r>
              <a:rPr lang="en-US"/>
              <a:t>Testing intuitiveness</a:t>
            </a:r>
          </a:p>
        </p:txBody>
      </p:sp>
      <p:sp>
        <p:nvSpPr>
          <p:cNvPr id="3" name="Content Placeholder 2"/>
          <p:cNvSpPr>
            <a:spLocks noGrp="1"/>
          </p:cNvSpPr>
          <p:nvPr>
            <p:ph idx="1"/>
          </p:nvPr>
        </p:nvSpPr>
        <p:spPr>
          <a:xfrm>
            <a:off x="457200" y="1600200"/>
            <a:ext cx="5274860" cy="4525963"/>
          </a:xfrm>
        </p:spPr>
        <p:txBody>
          <a:bodyPr>
            <a:normAutofit lnSpcReduction="10000"/>
          </a:bodyPr>
          <a:lstStyle/>
          <a:p>
            <a:r>
              <a:rPr lang="en-US" b="1"/>
              <a:t>Learnability:</a:t>
            </a:r>
            <a:r>
              <a:rPr lang="en-US"/>
              <a:t> how long does it take someone to learn?</a:t>
            </a:r>
          </a:p>
          <a:p>
            <a:r>
              <a:rPr lang="en-US" b="1"/>
              <a:t>Memorability:</a:t>
            </a:r>
            <a:r>
              <a:rPr lang="en-US"/>
              <a:t> do users remember gestures after some time away?</a:t>
            </a:r>
          </a:p>
          <a:p>
            <a:r>
              <a:rPr lang="en-US" b="1"/>
              <a:t>Guessability: </a:t>
            </a:r>
            <a:r>
              <a:rPr lang="en-US"/>
              <a:t>tell user what the goal is, ask them to guess what the gesture will be</a:t>
            </a:r>
          </a:p>
        </p:txBody>
      </p:sp>
      <p:pic>
        <p:nvPicPr>
          <p:cNvPr id="4" name="Picture 3"/>
          <p:cNvPicPr>
            <a:picLocks noChangeAspect="1"/>
          </p:cNvPicPr>
          <p:nvPr/>
        </p:nvPicPr>
        <p:blipFill>
          <a:blip r:embed="rId2"/>
          <a:stretch>
            <a:fillRect/>
          </a:stretch>
        </p:blipFill>
        <p:spPr>
          <a:xfrm>
            <a:off x="5714026" y="1113429"/>
            <a:ext cx="3429974" cy="2052852"/>
          </a:xfrm>
          <a:prstGeom prst="rect">
            <a:avLst/>
          </a:prstGeom>
        </p:spPr>
      </p:pic>
      <p:pic>
        <p:nvPicPr>
          <p:cNvPr id="5" name="Picture 4"/>
          <p:cNvPicPr>
            <a:picLocks noChangeAspect="1"/>
          </p:cNvPicPr>
          <p:nvPr/>
        </p:nvPicPr>
        <p:blipFill>
          <a:blip r:embed="rId3"/>
          <a:stretch>
            <a:fillRect/>
          </a:stretch>
        </p:blipFill>
        <p:spPr>
          <a:xfrm>
            <a:off x="5622595" y="3516952"/>
            <a:ext cx="3521405" cy="1396242"/>
          </a:xfrm>
          <a:prstGeom prst="rect">
            <a:avLst/>
          </a:prstGeom>
        </p:spPr>
      </p:pic>
      <p:sp>
        <p:nvSpPr>
          <p:cNvPr id="6" name="TextBox 5"/>
          <p:cNvSpPr txBox="1"/>
          <p:nvPr/>
        </p:nvSpPr>
        <p:spPr>
          <a:xfrm>
            <a:off x="5884649" y="5079199"/>
            <a:ext cx="2997295" cy="369332"/>
          </a:xfrm>
          <a:prstGeom prst="rect">
            <a:avLst/>
          </a:prstGeom>
          <a:noFill/>
        </p:spPr>
        <p:txBody>
          <a:bodyPr wrap="none" rtlCol="0">
            <a:spAutoFit/>
          </a:bodyPr>
          <a:lstStyle/>
          <a:p>
            <a:r>
              <a:rPr lang="en-US">
                <a:latin typeface="Helvetica Neue" charset="0"/>
                <a:ea typeface="Helvetica Neue" charset="0"/>
                <a:cs typeface="Helvetica Neue" charset="0"/>
              </a:rPr>
              <a:t>Wobbrock et al., </a:t>
            </a:r>
            <a:r>
              <a:rPr lang="en-US">
                <a:latin typeface="Helvetica Neue" charset="0"/>
                <a:ea typeface="Helvetica Neue" charset="0"/>
                <a:cs typeface="Helvetica Neue" charset="0"/>
                <a:hlinkClick r:id="rId4"/>
              </a:rPr>
              <a:t>EdgeWrite</a:t>
            </a:r>
            <a:endParaRPr lang="en-US">
              <a:latin typeface="Helvetica Neue" charset="0"/>
              <a:ea typeface="Helvetica Neue" charset="0"/>
              <a:cs typeface="Helvetica Neue" charset="0"/>
            </a:endParaRPr>
          </a:p>
        </p:txBody>
      </p:sp>
    </p:spTree>
    <p:extLst>
      <p:ext uri="{BB962C8B-B14F-4D97-AF65-F5344CB8AC3E}">
        <p14:creationId xmlns:p14="http://schemas.microsoft.com/office/powerpoint/2010/main" val="5697774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7950" y="736600"/>
            <a:ext cx="8928100" cy="5384800"/>
          </a:xfrm>
          <a:prstGeom prst="rect">
            <a:avLst/>
          </a:prstGeom>
        </p:spPr>
      </p:pic>
    </p:spTree>
    <p:extLst>
      <p:ext uri="{BB962C8B-B14F-4D97-AF65-F5344CB8AC3E}">
        <p14:creationId xmlns:p14="http://schemas.microsoft.com/office/powerpoint/2010/main" val="8294676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Are obscure gestures useful?</a:t>
            </a:r>
          </a:p>
        </p:txBody>
      </p:sp>
      <p:sp>
        <p:nvSpPr>
          <p:cNvPr id="3" name="Content Placeholder 2"/>
          <p:cNvSpPr>
            <a:spLocks noGrp="1"/>
          </p:cNvSpPr>
          <p:nvPr>
            <p:ph idx="1"/>
          </p:nvPr>
        </p:nvSpPr>
        <p:spPr>
          <a:xfrm>
            <a:off x="457200" y="1600200"/>
            <a:ext cx="5643349" cy="5141794"/>
          </a:xfrm>
        </p:spPr>
        <p:txBody>
          <a:bodyPr>
            <a:normAutofit/>
          </a:bodyPr>
          <a:lstStyle/>
          <a:p>
            <a:r>
              <a:rPr lang="en-US"/>
              <a:t>Not a great idea to hide dangerous features behind gestures</a:t>
            </a:r>
          </a:p>
          <a:p>
            <a:pPr lvl="1"/>
            <a:r>
              <a:rPr lang="en-US"/>
              <a:t>May activate by accident</a:t>
            </a:r>
          </a:p>
          <a:p>
            <a:pPr lvl="1"/>
            <a:r>
              <a:rPr lang="en-US"/>
              <a:t>Unclear what gesture does</a:t>
            </a:r>
          </a:p>
          <a:p>
            <a:r>
              <a:rPr lang="en-US"/>
              <a:t>May be some social benefit in learning obscure gestures</a:t>
            </a:r>
          </a:p>
          <a:p>
            <a:pPr lvl="1"/>
            <a:r>
              <a:rPr lang="en-US">
                <a:hlinkClick r:id="rId3"/>
              </a:rPr>
              <a:t>“Why Snapchat’s Design is Deliberately Confusing”</a:t>
            </a:r>
            <a:endParaRPr lang="en-US"/>
          </a:p>
        </p:txBody>
      </p:sp>
      <p:pic>
        <p:nvPicPr>
          <p:cNvPr id="4" name="Picture 3"/>
          <p:cNvPicPr>
            <a:picLocks noChangeAspect="1"/>
          </p:cNvPicPr>
          <p:nvPr/>
        </p:nvPicPr>
        <p:blipFill>
          <a:blip r:embed="rId4"/>
          <a:stretch>
            <a:fillRect/>
          </a:stretch>
        </p:blipFill>
        <p:spPr>
          <a:xfrm>
            <a:off x="6305265" y="1600200"/>
            <a:ext cx="2532797" cy="2532797"/>
          </a:xfrm>
          <a:prstGeom prst="rect">
            <a:avLst/>
          </a:prstGeom>
        </p:spPr>
      </p:pic>
    </p:spTree>
    <p:extLst>
      <p:ext uri="{BB962C8B-B14F-4D97-AF65-F5344CB8AC3E}">
        <p14:creationId xmlns:p14="http://schemas.microsoft.com/office/powerpoint/2010/main" val="20309019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Social acceptability</a:t>
            </a:r>
          </a:p>
        </p:txBody>
      </p:sp>
      <p:sp>
        <p:nvSpPr>
          <p:cNvPr id="3" name="Content Placeholder 2"/>
          <p:cNvSpPr>
            <a:spLocks noGrp="1"/>
          </p:cNvSpPr>
          <p:nvPr>
            <p:ph idx="1"/>
          </p:nvPr>
        </p:nvSpPr>
        <p:spPr/>
        <p:txBody>
          <a:bodyPr/>
          <a:lstStyle/>
          <a:p>
            <a:r>
              <a:rPr lang="en-US"/>
              <a:t>Some gestures may be intuitive, memorable, highly recognizable, and </a:t>
            </a:r>
            <a:r>
              <a:rPr lang="en-US" u="sng"/>
              <a:t>embarrassing</a:t>
            </a:r>
          </a:p>
          <a:p>
            <a:r>
              <a:rPr lang="en-US"/>
              <a:t>Must consider (and test) whether users are willing to perform gestures</a:t>
            </a:r>
          </a:p>
          <a:p>
            <a:r>
              <a:rPr lang="en-US"/>
              <a:t>Consider type of movement, location on body, etc.</a:t>
            </a:r>
          </a:p>
          <a:p>
            <a:r>
              <a:rPr lang="en-US"/>
              <a:t>May vary based on context and cultural factors</a:t>
            </a:r>
          </a:p>
          <a:p>
            <a:endParaRPr lang="en-US"/>
          </a:p>
        </p:txBody>
      </p:sp>
    </p:spTree>
    <p:extLst>
      <p:ext uri="{BB962C8B-B14F-4D97-AF65-F5344CB8AC3E}">
        <p14:creationId xmlns:p14="http://schemas.microsoft.com/office/powerpoint/2010/main" val="3570391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Profita et al.,  </a:t>
            </a:r>
            <a:r>
              <a:rPr lang="en-US">
                <a:hlinkClick r:id="rId2"/>
              </a:rPr>
              <a:t>Don’t mind me touching my wrist</a:t>
            </a:r>
            <a:endParaRPr lang="en-US"/>
          </a:p>
        </p:txBody>
      </p:sp>
      <p:pic>
        <p:nvPicPr>
          <p:cNvPr id="4" name="Picture 3"/>
          <p:cNvPicPr>
            <a:picLocks noChangeAspect="1"/>
          </p:cNvPicPr>
          <p:nvPr/>
        </p:nvPicPr>
        <p:blipFill rotWithShape="1">
          <a:blip r:embed="rId3"/>
          <a:srcRect b="21078"/>
          <a:stretch/>
        </p:blipFill>
        <p:spPr>
          <a:xfrm>
            <a:off x="1078173" y="631389"/>
            <a:ext cx="6987654" cy="2848790"/>
          </a:xfrm>
          <a:prstGeom prst="rect">
            <a:avLst/>
          </a:prstGeom>
        </p:spPr>
      </p:pic>
      <p:pic>
        <p:nvPicPr>
          <p:cNvPr id="5" name="Picture 4"/>
          <p:cNvPicPr>
            <a:picLocks noChangeAspect="1"/>
          </p:cNvPicPr>
          <p:nvPr/>
        </p:nvPicPr>
        <p:blipFill>
          <a:blip r:embed="rId4"/>
          <a:stretch>
            <a:fillRect/>
          </a:stretch>
        </p:blipFill>
        <p:spPr>
          <a:xfrm>
            <a:off x="762000" y="3630305"/>
            <a:ext cx="7620000" cy="3073400"/>
          </a:xfrm>
          <a:prstGeom prst="rect">
            <a:avLst/>
          </a:prstGeom>
        </p:spPr>
      </p:pic>
    </p:spTree>
    <p:extLst>
      <p:ext uri="{BB962C8B-B14F-4D97-AF65-F5344CB8AC3E}">
        <p14:creationId xmlns:p14="http://schemas.microsoft.com/office/powerpoint/2010/main" val="19240023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Designing gestures</a:t>
            </a:r>
          </a:p>
        </p:txBody>
      </p:sp>
      <p:sp>
        <p:nvSpPr>
          <p:cNvPr id="3" name="Content Placeholder 2"/>
          <p:cNvSpPr>
            <a:spLocks noGrp="1"/>
          </p:cNvSpPr>
          <p:nvPr>
            <p:ph idx="1"/>
          </p:nvPr>
        </p:nvSpPr>
        <p:spPr/>
        <p:txBody>
          <a:bodyPr/>
          <a:lstStyle/>
          <a:p>
            <a:r>
              <a:rPr lang="en-US"/>
              <a:t>Approaches for designing gestures</a:t>
            </a:r>
          </a:p>
          <a:p>
            <a:r>
              <a:rPr lang="en-US"/>
              <a:t>Handling complexity</a:t>
            </a:r>
          </a:p>
          <a:p>
            <a:r>
              <a:rPr lang="en-US"/>
              <a:t>Having a system of gestures</a:t>
            </a:r>
          </a:p>
          <a:p>
            <a:r>
              <a:rPr lang="en-US"/>
              <a:t>Determining what’s important</a:t>
            </a:r>
          </a:p>
          <a:p>
            <a:endParaRPr lang="en-US"/>
          </a:p>
        </p:txBody>
      </p:sp>
    </p:spTree>
    <p:extLst>
      <p:ext uri="{BB962C8B-B14F-4D97-AF65-F5344CB8AC3E}">
        <p14:creationId xmlns:p14="http://schemas.microsoft.com/office/powerpoint/2010/main" val="10003620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a:t>Approaches to designing gestures</a:t>
            </a:r>
          </a:p>
        </p:txBody>
      </p:sp>
      <p:sp>
        <p:nvSpPr>
          <p:cNvPr id="3" name="Content Placeholder 2"/>
          <p:cNvSpPr>
            <a:spLocks noGrp="1"/>
          </p:cNvSpPr>
          <p:nvPr>
            <p:ph idx="1"/>
          </p:nvPr>
        </p:nvSpPr>
        <p:spPr/>
        <p:txBody>
          <a:bodyPr/>
          <a:lstStyle/>
          <a:p>
            <a:r>
              <a:rPr lang="en-US"/>
              <a:t>Developing conventions</a:t>
            </a:r>
          </a:p>
          <a:p>
            <a:r>
              <a:rPr lang="en-US"/>
              <a:t>Using physical metaphors</a:t>
            </a:r>
          </a:p>
          <a:p>
            <a:r>
              <a:rPr lang="en-US"/>
              <a:t>User-defined elicitation methods</a:t>
            </a:r>
          </a:p>
          <a:p>
            <a:r>
              <a:rPr lang="en-US"/>
              <a:t>Dealing with complexity</a:t>
            </a:r>
          </a:p>
          <a:p>
            <a:endParaRPr lang="en-US"/>
          </a:p>
        </p:txBody>
      </p:sp>
    </p:spTree>
    <p:extLst>
      <p:ext uri="{BB962C8B-B14F-4D97-AF65-F5344CB8AC3E}">
        <p14:creationId xmlns:p14="http://schemas.microsoft.com/office/powerpoint/2010/main" val="15000168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a:t>Developing conventions</a:t>
            </a:r>
          </a:p>
        </p:txBody>
      </p:sp>
      <p:sp>
        <p:nvSpPr>
          <p:cNvPr id="3" name="Content Placeholder 2"/>
          <p:cNvSpPr>
            <a:spLocks noGrp="1"/>
          </p:cNvSpPr>
          <p:nvPr>
            <p:ph idx="1"/>
          </p:nvPr>
        </p:nvSpPr>
        <p:spPr>
          <a:xfrm>
            <a:off x="457200" y="1600200"/>
            <a:ext cx="5192973" cy="4525963"/>
          </a:xfrm>
        </p:spPr>
        <p:txBody>
          <a:bodyPr/>
          <a:lstStyle/>
          <a:p>
            <a:r>
              <a:rPr lang="en-US"/>
              <a:t>This is an issue of </a:t>
            </a:r>
            <a:r>
              <a:rPr lang="en-US" b="1"/>
              <a:t>mappings</a:t>
            </a:r>
          </a:p>
          <a:p>
            <a:r>
              <a:rPr lang="en-US"/>
              <a:t>How do characteristics of gesture (direction, shape, number of fingers) map to effect?</a:t>
            </a:r>
          </a:p>
          <a:p>
            <a:r>
              <a:rPr lang="en-US"/>
              <a:t>Users may have difficulty remembering complex mappings</a:t>
            </a:r>
          </a:p>
        </p:txBody>
      </p:sp>
      <p:pic>
        <p:nvPicPr>
          <p:cNvPr id="4" name="Picture 3"/>
          <p:cNvPicPr>
            <a:picLocks noChangeAspect="1"/>
          </p:cNvPicPr>
          <p:nvPr/>
        </p:nvPicPr>
        <p:blipFill>
          <a:blip r:embed="rId3"/>
          <a:stretch>
            <a:fillRect/>
          </a:stretch>
        </p:blipFill>
        <p:spPr>
          <a:xfrm>
            <a:off x="6148671" y="133414"/>
            <a:ext cx="2845203" cy="3566812"/>
          </a:xfrm>
          <a:prstGeom prst="rect">
            <a:avLst/>
          </a:prstGeom>
        </p:spPr>
      </p:pic>
      <p:pic>
        <p:nvPicPr>
          <p:cNvPr id="5" name="Picture 4"/>
          <p:cNvPicPr>
            <a:picLocks noChangeAspect="1"/>
          </p:cNvPicPr>
          <p:nvPr/>
        </p:nvPicPr>
        <p:blipFill>
          <a:blip r:embed="rId4"/>
          <a:stretch>
            <a:fillRect/>
          </a:stretch>
        </p:blipFill>
        <p:spPr>
          <a:xfrm>
            <a:off x="6148671" y="3220872"/>
            <a:ext cx="2845203" cy="3501788"/>
          </a:xfrm>
          <a:prstGeom prst="rect">
            <a:avLst/>
          </a:prstGeom>
        </p:spPr>
      </p:pic>
    </p:spTree>
    <p:extLst>
      <p:ext uri="{BB962C8B-B14F-4D97-AF65-F5344CB8AC3E}">
        <p14:creationId xmlns:p14="http://schemas.microsoft.com/office/powerpoint/2010/main" val="11562913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Using metaphors</a:t>
            </a:r>
          </a:p>
        </p:txBody>
      </p:sp>
      <p:sp>
        <p:nvSpPr>
          <p:cNvPr id="3" name="Content Placeholder 2"/>
          <p:cNvSpPr>
            <a:spLocks noGrp="1"/>
          </p:cNvSpPr>
          <p:nvPr>
            <p:ph idx="1"/>
          </p:nvPr>
        </p:nvSpPr>
        <p:spPr>
          <a:xfrm>
            <a:off x="457200" y="1600199"/>
            <a:ext cx="3487003" cy="5059907"/>
          </a:xfrm>
        </p:spPr>
        <p:txBody>
          <a:bodyPr>
            <a:normAutofit/>
          </a:bodyPr>
          <a:lstStyle/>
          <a:p>
            <a:r>
              <a:rPr lang="en-US" sz="2500"/>
              <a:t>Gestures can map to metaphors</a:t>
            </a:r>
          </a:p>
          <a:p>
            <a:r>
              <a:rPr lang="en-US" sz="2500"/>
              <a:t>At a basic level, </a:t>
            </a:r>
            <a:r>
              <a:rPr lang="en-US" sz="2500" b="1"/>
              <a:t>direct manipulation</a:t>
            </a:r>
            <a:r>
              <a:rPr lang="en-US" sz="2500"/>
              <a:t> of items on screen</a:t>
            </a:r>
          </a:p>
          <a:p>
            <a:pPr lvl="1"/>
            <a:r>
              <a:rPr lang="en-US" sz="2500"/>
              <a:t>Drag left, item goes left</a:t>
            </a:r>
          </a:p>
          <a:p>
            <a:r>
              <a:rPr lang="en-US" sz="2500"/>
              <a:t>Developing vocabulary of gestures can help in adoption</a:t>
            </a:r>
          </a:p>
        </p:txBody>
      </p:sp>
      <p:pic>
        <p:nvPicPr>
          <p:cNvPr id="4" name="Picture 3"/>
          <p:cNvPicPr>
            <a:picLocks noChangeAspect="1"/>
          </p:cNvPicPr>
          <p:nvPr/>
        </p:nvPicPr>
        <p:blipFill>
          <a:blip r:embed="rId3"/>
          <a:stretch>
            <a:fillRect/>
          </a:stretch>
        </p:blipFill>
        <p:spPr>
          <a:xfrm>
            <a:off x="4572000" y="3147365"/>
            <a:ext cx="4448653" cy="2130780"/>
          </a:xfrm>
          <a:prstGeom prst="rect">
            <a:avLst/>
          </a:prstGeom>
        </p:spPr>
      </p:pic>
      <p:sp>
        <p:nvSpPr>
          <p:cNvPr id="5" name="TextBox 4"/>
          <p:cNvSpPr txBox="1"/>
          <p:nvPr/>
        </p:nvSpPr>
        <p:spPr>
          <a:xfrm>
            <a:off x="4715247" y="5380672"/>
            <a:ext cx="4162158" cy="1477328"/>
          </a:xfrm>
          <a:prstGeom prst="rect">
            <a:avLst/>
          </a:prstGeom>
          <a:noFill/>
        </p:spPr>
        <p:txBody>
          <a:bodyPr wrap="square" rtlCol="0">
            <a:spAutoFit/>
          </a:bodyPr>
          <a:lstStyle/>
          <a:p>
            <a:r>
              <a:rPr lang="en-US">
                <a:latin typeface="Helvetica" charset="0"/>
                <a:ea typeface="Helvetica" charset="0"/>
                <a:cs typeface="Helvetica" charset="0"/>
              </a:rPr>
              <a:t>Wu and Balakrishnan, </a:t>
            </a:r>
            <a:r>
              <a:rPr lang="en-US">
                <a:latin typeface="Helvetica" charset="0"/>
                <a:ea typeface="Helvetica" charset="0"/>
                <a:cs typeface="Helvetica" charset="0"/>
                <a:hlinkClick r:id="rId4"/>
              </a:rPr>
              <a:t>Multi-Finger and Whole Hand Gestural Interaction Techniques for Multi-User Tabletop Displays </a:t>
            </a:r>
            <a:endParaRPr lang="en-US">
              <a:latin typeface="Helvetica" charset="0"/>
              <a:ea typeface="Helvetica" charset="0"/>
              <a:cs typeface="Helvetica" charset="0"/>
            </a:endParaRPr>
          </a:p>
          <a:p>
            <a:endParaRPr lang="en-US">
              <a:latin typeface="Helvetica" charset="0"/>
              <a:ea typeface="Helvetica" charset="0"/>
              <a:cs typeface="Helvetica" charset="0"/>
            </a:endParaRPr>
          </a:p>
        </p:txBody>
      </p:sp>
      <p:pic>
        <p:nvPicPr>
          <p:cNvPr id="6" name="Picture 5"/>
          <p:cNvPicPr>
            <a:picLocks noChangeAspect="1"/>
          </p:cNvPicPr>
          <p:nvPr/>
        </p:nvPicPr>
        <p:blipFill>
          <a:blip r:embed="rId5"/>
          <a:stretch>
            <a:fillRect/>
          </a:stretch>
        </p:blipFill>
        <p:spPr>
          <a:xfrm>
            <a:off x="5369877" y="558610"/>
            <a:ext cx="3650776" cy="2304783"/>
          </a:xfrm>
          <a:prstGeom prst="rect">
            <a:avLst/>
          </a:prstGeom>
        </p:spPr>
      </p:pic>
    </p:spTree>
    <p:extLst>
      <p:ext uri="{BB962C8B-B14F-4D97-AF65-F5344CB8AC3E}">
        <p14:creationId xmlns:p14="http://schemas.microsoft.com/office/powerpoint/2010/main" val="484813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Gestures</a:t>
            </a:r>
          </a:p>
        </p:txBody>
      </p:sp>
      <p:sp>
        <p:nvSpPr>
          <p:cNvPr id="3" name="Content Placeholder 2"/>
          <p:cNvSpPr>
            <a:spLocks noGrp="1"/>
          </p:cNvSpPr>
          <p:nvPr>
            <p:ph idx="1"/>
          </p:nvPr>
        </p:nvSpPr>
        <p:spPr/>
        <p:txBody>
          <a:bodyPr/>
          <a:lstStyle/>
          <a:p>
            <a:r>
              <a:rPr lang="en-US"/>
              <a:t>What counts as a gesture?</a:t>
            </a:r>
          </a:p>
          <a:p>
            <a:r>
              <a:rPr lang="en-US"/>
              <a:t>Sensing gestures</a:t>
            </a:r>
          </a:p>
          <a:p>
            <a:r>
              <a:rPr lang="en-US"/>
              <a:t>Recognizing gestures</a:t>
            </a:r>
          </a:p>
          <a:p>
            <a:r>
              <a:rPr lang="en-US"/>
              <a:t>Evaluating gestures</a:t>
            </a:r>
          </a:p>
          <a:p>
            <a:r>
              <a:rPr lang="en-US"/>
              <a:t>Designing gestures</a:t>
            </a:r>
          </a:p>
          <a:p>
            <a:r>
              <a:rPr lang="en-US"/>
              <a:t>Teaching gestures</a:t>
            </a:r>
          </a:p>
        </p:txBody>
      </p:sp>
    </p:spTree>
    <p:extLst>
      <p:ext uri="{BB962C8B-B14F-4D97-AF65-F5344CB8AC3E}">
        <p14:creationId xmlns:p14="http://schemas.microsoft.com/office/powerpoint/2010/main" val="2404504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Gesture elicitation</a:t>
            </a:r>
            <a:br>
              <a:rPr lang="en-US"/>
            </a:br>
            <a:r>
              <a:rPr lang="en-US" sz="2200">
                <a:hlinkClick r:id="rId2"/>
              </a:rPr>
              <a:t>(Wobbrock et al., 2009)</a:t>
            </a:r>
            <a:endParaRPr lang="en-US" sz="2200"/>
          </a:p>
        </p:txBody>
      </p:sp>
      <p:sp>
        <p:nvSpPr>
          <p:cNvPr id="3" name="Content Placeholder 2"/>
          <p:cNvSpPr>
            <a:spLocks noGrp="1"/>
          </p:cNvSpPr>
          <p:nvPr>
            <p:ph idx="1"/>
          </p:nvPr>
        </p:nvSpPr>
        <p:spPr>
          <a:xfrm>
            <a:off x="457200" y="1600200"/>
            <a:ext cx="8229600" cy="4746009"/>
          </a:xfrm>
        </p:spPr>
        <p:txBody>
          <a:bodyPr>
            <a:normAutofit/>
          </a:bodyPr>
          <a:lstStyle/>
          <a:p>
            <a:r>
              <a:rPr lang="en-US"/>
              <a:t>Big idea: allowing users to pick their own gestures will lead to more intuitive gestures</a:t>
            </a:r>
          </a:p>
          <a:p>
            <a:pPr lvl="1"/>
            <a:r>
              <a:rPr lang="en-US"/>
              <a:t>But, users may pick gestures that conflict, or are difficult to memorize</a:t>
            </a:r>
          </a:p>
          <a:p>
            <a:r>
              <a:rPr lang="en-US"/>
              <a:t>Solution: elicit gestures from a set of representative users, maximize agreement</a:t>
            </a:r>
          </a:p>
          <a:p>
            <a:r>
              <a:rPr lang="en-US" sz="2200"/>
              <a:t>This method has become extremely popular and has been used for many types of gestures: mobile devices, body gestures, drone interactions</a:t>
            </a:r>
            <a:r>
              <a:rPr lang="mr-IN" sz="2200"/>
              <a:t>…</a:t>
            </a:r>
            <a:endParaRPr lang="en-US" sz="2200"/>
          </a:p>
        </p:txBody>
      </p:sp>
    </p:spTree>
    <p:extLst>
      <p:ext uri="{BB962C8B-B14F-4D97-AF65-F5344CB8AC3E}">
        <p14:creationId xmlns:p14="http://schemas.microsoft.com/office/powerpoint/2010/main" val="114473652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a:t>Eliciting gestures</a:t>
            </a:r>
          </a:p>
        </p:txBody>
      </p:sp>
      <p:sp>
        <p:nvSpPr>
          <p:cNvPr id="3" name="Content Placeholder 2"/>
          <p:cNvSpPr>
            <a:spLocks noGrp="1"/>
          </p:cNvSpPr>
          <p:nvPr>
            <p:ph idx="1"/>
          </p:nvPr>
        </p:nvSpPr>
        <p:spPr>
          <a:xfrm>
            <a:off x="457200" y="1600200"/>
            <a:ext cx="3951027" cy="4525963"/>
          </a:xfrm>
        </p:spPr>
        <p:txBody>
          <a:bodyPr>
            <a:normAutofit/>
          </a:bodyPr>
          <a:lstStyle/>
          <a:p>
            <a:r>
              <a:rPr lang="en-US" sz="2500"/>
              <a:t>Show participants </a:t>
            </a:r>
            <a:r>
              <a:rPr lang="en-US" sz="2500" b="1"/>
              <a:t>outcome</a:t>
            </a:r>
            <a:r>
              <a:rPr lang="en-US" sz="2500"/>
              <a:t> of action; allow them to demonstrate a gesture for that action</a:t>
            </a:r>
          </a:p>
          <a:p>
            <a:r>
              <a:rPr lang="en-US" sz="2500"/>
              <a:t>Pick gestures with largest # of agreeing participants</a:t>
            </a:r>
          </a:p>
          <a:p>
            <a:endParaRPr lang="en-US" sz="2500"/>
          </a:p>
        </p:txBody>
      </p:sp>
      <p:pic>
        <p:nvPicPr>
          <p:cNvPr id="4" name="Picture 3"/>
          <p:cNvPicPr>
            <a:picLocks noChangeAspect="1"/>
          </p:cNvPicPr>
          <p:nvPr/>
        </p:nvPicPr>
        <p:blipFill>
          <a:blip r:embed="rId2"/>
          <a:stretch>
            <a:fillRect/>
          </a:stretch>
        </p:blipFill>
        <p:spPr>
          <a:xfrm>
            <a:off x="4408227" y="3865479"/>
            <a:ext cx="4522148" cy="2443246"/>
          </a:xfrm>
          <a:prstGeom prst="rect">
            <a:avLst/>
          </a:prstGeom>
        </p:spPr>
      </p:pic>
      <p:pic>
        <p:nvPicPr>
          <p:cNvPr id="5" name="Picture 4"/>
          <p:cNvPicPr>
            <a:picLocks noChangeAspect="1"/>
          </p:cNvPicPr>
          <p:nvPr/>
        </p:nvPicPr>
        <p:blipFill>
          <a:blip r:embed="rId3"/>
          <a:stretch>
            <a:fillRect/>
          </a:stretch>
        </p:blipFill>
        <p:spPr>
          <a:xfrm>
            <a:off x="4790364" y="465707"/>
            <a:ext cx="4140011" cy="3022113"/>
          </a:xfrm>
          <a:prstGeom prst="rect">
            <a:avLst/>
          </a:prstGeom>
        </p:spPr>
      </p:pic>
    </p:spTree>
    <p:extLst>
      <p:ext uri="{BB962C8B-B14F-4D97-AF65-F5344CB8AC3E}">
        <p14:creationId xmlns:p14="http://schemas.microsoft.com/office/powerpoint/2010/main" val="12799823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Dealing with complexity</a:t>
            </a:r>
          </a:p>
        </p:txBody>
      </p:sp>
      <p:sp>
        <p:nvSpPr>
          <p:cNvPr id="3" name="Content Placeholder 2"/>
          <p:cNvSpPr>
            <a:spLocks noGrp="1"/>
          </p:cNvSpPr>
          <p:nvPr>
            <p:ph idx="1"/>
          </p:nvPr>
        </p:nvSpPr>
        <p:spPr>
          <a:xfrm>
            <a:off x="457200" y="1600199"/>
            <a:ext cx="8229600" cy="5114499"/>
          </a:xfrm>
        </p:spPr>
        <p:txBody>
          <a:bodyPr>
            <a:normAutofit fontScale="92500" lnSpcReduction="10000"/>
          </a:bodyPr>
          <a:lstStyle/>
          <a:p>
            <a:r>
              <a:rPr lang="en-US"/>
              <a:t>Gestures have many variables</a:t>
            </a:r>
          </a:p>
          <a:p>
            <a:pPr lvl="1"/>
            <a:r>
              <a:rPr lang="en-US"/>
              <a:t>Example: for one-handed touch screen gestures, speed, size, number of figures, direction, location</a:t>
            </a:r>
          </a:p>
          <a:p>
            <a:r>
              <a:rPr lang="en-US"/>
              <a:t>It’s important to be clear about which variables change how the gesture is interpreted, and which don’t</a:t>
            </a:r>
          </a:p>
          <a:p>
            <a:r>
              <a:rPr lang="en-US"/>
              <a:t>Users may feel more strongly about certain variables</a:t>
            </a:r>
          </a:p>
          <a:p>
            <a:pPr lvl="1"/>
            <a:r>
              <a:rPr lang="en-US"/>
              <a:t>e.g., users do not feel strongly about the number of fingers in a gesture (Wobbrock et al., 2009)</a:t>
            </a:r>
          </a:p>
        </p:txBody>
      </p:sp>
    </p:spTree>
    <p:extLst>
      <p:ext uri="{BB962C8B-B14F-4D97-AF65-F5344CB8AC3E}">
        <p14:creationId xmlns:p14="http://schemas.microsoft.com/office/powerpoint/2010/main" val="132277568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Teaching gestures</a:t>
            </a:r>
          </a:p>
        </p:txBody>
      </p:sp>
    </p:spTree>
    <p:extLst>
      <p:ext uri="{BB962C8B-B14F-4D97-AF65-F5344CB8AC3E}">
        <p14:creationId xmlns:p14="http://schemas.microsoft.com/office/powerpoint/2010/main" val="11065122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a:t>How to teach gestures effectively?</a:t>
            </a:r>
          </a:p>
        </p:txBody>
      </p:sp>
      <p:sp>
        <p:nvSpPr>
          <p:cNvPr id="3" name="Content Placeholder 2"/>
          <p:cNvSpPr>
            <a:spLocks noGrp="1"/>
          </p:cNvSpPr>
          <p:nvPr>
            <p:ph idx="1"/>
          </p:nvPr>
        </p:nvSpPr>
        <p:spPr/>
        <p:txBody>
          <a:bodyPr/>
          <a:lstStyle/>
          <a:p>
            <a:r>
              <a:rPr lang="en-US"/>
              <a:t>Show, don’t tell</a:t>
            </a:r>
          </a:p>
          <a:p>
            <a:r>
              <a:rPr lang="en-US"/>
              <a:t>Provide feedforward and feedback</a:t>
            </a:r>
          </a:p>
          <a:p>
            <a:r>
              <a:rPr lang="en-US"/>
              <a:t>Hint at possible gestures</a:t>
            </a:r>
          </a:p>
        </p:txBody>
      </p:sp>
    </p:spTree>
    <p:extLst>
      <p:ext uri="{BB962C8B-B14F-4D97-AF65-F5344CB8AC3E}">
        <p14:creationId xmlns:p14="http://schemas.microsoft.com/office/powerpoint/2010/main" val="106932835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Show, don’t tell</a:t>
            </a:r>
          </a:p>
        </p:txBody>
      </p:sp>
      <p:sp>
        <p:nvSpPr>
          <p:cNvPr id="3" name="Content Placeholder 2"/>
          <p:cNvSpPr>
            <a:spLocks noGrp="1"/>
          </p:cNvSpPr>
          <p:nvPr>
            <p:ph idx="1"/>
          </p:nvPr>
        </p:nvSpPr>
        <p:spPr/>
        <p:txBody>
          <a:bodyPr/>
          <a:lstStyle/>
          <a:p>
            <a:r>
              <a:rPr lang="en-US"/>
              <a:t>“To zoom, pinch your fingers”</a:t>
            </a:r>
            <a:br>
              <a:rPr lang="en-US"/>
            </a:br>
            <a:r>
              <a:rPr lang="en-US"/>
              <a:t>  vs.</a:t>
            </a:r>
            <a:br>
              <a:rPr lang="en-US"/>
            </a:br>
            <a:br>
              <a:rPr lang="en-US"/>
            </a:br>
            <a:br>
              <a:rPr lang="en-US"/>
            </a:br>
            <a:br>
              <a:rPr lang="en-US"/>
            </a:br>
            <a:br>
              <a:rPr lang="en-US"/>
            </a:br>
            <a:r>
              <a:rPr lang="en-US"/>
              <a:t>				        vs.</a:t>
            </a:r>
          </a:p>
        </p:txBody>
      </p:sp>
      <p:pic>
        <p:nvPicPr>
          <p:cNvPr id="4" name="Picture 3"/>
          <p:cNvPicPr>
            <a:picLocks noChangeAspect="1"/>
          </p:cNvPicPr>
          <p:nvPr/>
        </p:nvPicPr>
        <p:blipFill>
          <a:blip r:embed="rId3"/>
          <a:stretch>
            <a:fillRect/>
          </a:stretch>
        </p:blipFill>
        <p:spPr>
          <a:xfrm>
            <a:off x="1721041" y="2542274"/>
            <a:ext cx="3142468" cy="1523621"/>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0298" y="2542274"/>
            <a:ext cx="3343701" cy="3715223"/>
          </a:xfrm>
          <a:prstGeom prst="rect">
            <a:avLst/>
          </a:prstGeom>
        </p:spPr>
      </p:pic>
    </p:spTree>
    <p:extLst>
      <p:ext uri="{BB962C8B-B14F-4D97-AF65-F5344CB8AC3E}">
        <p14:creationId xmlns:p14="http://schemas.microsoft.com/office/powerpoint/2010/main" val="115706675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Feedforward and feedback</a:t>
            </a:r>
          </a:p>
        </p:txBody>
      </p:sp>
      <p:sp>
        <p:nvSpPr>
          <p:cNvPr id="3" name="Content Placeholder 2"/>
          <p:cNvSpPr>
            <a:spLocks noGrp="1"/>
          </p:cNvSpPr>
          <p:nvPr>
            <p:ph idx="1"/>
          </p:nvPr>
        </p:nvSpPr>
        <p:spPr/>
        <p:txBody>
          <a:bodyPr/>
          <a:lstStyle/>
          <a:p>
            <a:r>
              <a:rPr lang="en-US"/>
              <a:t>Feedforward?</a:t>
            </a:r>
          </a:p>
        </p:txBody>
      </p:sp>
    </p:spTree>
    <p:extLst>
      <p:ext uri="{BB962C8B-B14F-4D97-AF65-F5344CB8AC3E}">
        <p14:creationId xmlns:p14="http://schemas.microsoft.com/office/powerpoint/2010/main" val="15170571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Feedforward and feedback</a:t>
            </a:r>
          </a:p>
        </p:txBody>
      </p:sp>
      <p:sp>
        <p:nvSpPr>
          <p:cNvPr id="3" name="Content Placeholder 2"/>
          <p:cNvSpPr>
            <a:spLocks noGrp="1"/>
          </p:cNvSpPr>
          <p:nvPr>
            <p:ph idx="1"/>
          </p:nvPr>
        </p:nvSpPr>
        <p:spPr>
          <a:xfrm>
            <a:off x="457200" y="1600200"/>
            <a:ext cx="3487003" cy="5005316"/>
          </a:xfrm>
        </p:spPr>
        <p:txBody>
          <a:bodyPr>
            <a:normAutofit/>
          </a:bodyPr>
          <a:lstStyle/>
          <a:p>
            <a:r>
              <a:rPr lang="en-US"/>
              <a:t>Feedback: make it clear what I did</a:t>
            </a:r>
          </a:p>
          <a:p>
            <a:r>
              <a:rPr lang="en-US"/>
              <a:t>Feedforward: show possible actions from here</a:t>
            </a:r>
          </a:p>
          <a:p>
            <a:r>
              <a:rPr lang="en-US"/>
              <a:t>One (complex) example: Octopocus by Bau et al.</a:t>
            </a:r>
            <a:br>
              <a:rPr lang="en-US"/>
            </a:br>
            <a:r>
              <a:rPr lang="en-US"/>
              <a:t>(</a:t>
            </a:r>
            <a:r>
              <a:rPr lang="en-US">
                <a:hlinkClick r:id="rId2"/>
              </a:rPr>
              <a:t>paper</a:t>
            </a:r>
            <a:r>
              <a:rPr lang="en-US"/>
              <a:t>, </a:t>
            </a:r>
            <a:r>
              <a:rPr lang="en-US">
                <a:hlinkClick r:id="rId3"/>
              </a:rPr>
              <a:t>video</a:t>
            </a:r>
            <a:r>
              <a:rPr lang="en-US"/>
              <a:t>)</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9208" y="1801503"/>
            <a:ext cx="4924792" cy="4092433"/>
          </a:xfrm>
          <a:prstGeom prst="rect">
            <a:avLst/>
          </a:prstGeom>
        </p:spPr>
      </p:pic>
    </p:spTree>
    <p:extLst>
      <p:ext uri="{BB962C8B-B14F-4D97-AF65-F5344CB8AC3E}">
        <p14:creationId xmlns:p14="http://schemas.microsoft.com/office/powerpoint/2010/main" val="97157184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a:t>Hinting at possible gestures</a:t>
            </a:r>
          </a:p>
        </p:txBody>
      </p:sp>
      <p:sp>
        <p:nvSpPr>
          <p:cNvPr id="3" name="Content Placeholder 2"/>
          <p:cNvSpPr>
            <a:spLocks noGrp="1"/>
          </p:cNvSpPr>
          <p:nvPr>
            <p:ph idx="1"/>
          </p:nvPr>
        </p:nvSpPr>
        <p:spPr/>
        <p:txBody>
          <a:bodyPr>
            <a:normAutofit/>
          </a:bodyPr>
          <a:lstStyle/>
          <a:p>
            <a:r>
              <a:rPr lang="en-US" sz="2400"/>
              <a:t>Show that there is more content offscreen</a:t>
            </a:r>
          </a:p>
          <a:p>
            <a:r>
              <a:rPr lang="en-US" sz="2400"/>
              <a:t>Or show which objects can move</a:t>
            </a:r>
          </a:p>
          <a:p>
            <a:r>
              <a:rPr lang="en-US" sz="2400"/>
              <a:t>A simple form of feedforward</a:t>
            </a:r>
          </a:p>
        </p:txBody>
      </p:sp>
      <p:pic>
        <p:nvPicPr>
          <p:cNvPr id="4" name="Picture 3"/>
          <p:cNvPicPr>
            <a:picLocks noChangeAspect="1"/>
          </p:cNvPicPr>
          <p:nvPr/>
        </p:nvPicPr>
        <p:blipFill>
          <a:blip r:embed="rId3"/>
          <a:stretch>
            <a:fillRect/>
          </a:stretch>
        </p:blipFill>
        <p:spPr>
          <a:xfrm>
            <a:off x="3746271" y="3842734"/>
            <a:ext cx="5397729" cy="2878789"/>
          </a:xfrm>
          <a:prstGeom prst="rect">
            <a:avLst/>
          </a:prstGeom>
        </p:spPr>
      </p:pic>
      <p:pic>
        <p:nvPicPr>
          <p:cNvPr id="5" name="Picture 4"/>
          <p:cNvPicPr>
            <a:picLocks noChangeAspect="1"/>
          </p:cNvPicPr>
          <p:nvPr/>
        </p:nvPicPr>
        <p:blipFill rotWithShape="1">
          <a:blip r:embed="rId4"/>
          <a:srcRect l="73028" t="14206" r="4383" b="24074"/>
          <a:stretch/>
        </p:blipFill>
        <p:spPr>
          <a:xfrm>
            <a:off x="7154839" y="175341"/>
            <a:ext cx="1869744" cy="3576112"/>
          </a:xfrm>
          <a:prstGeom prst="rect">
            <a:avLst/>
          </a:prstGeom>
        </p:spPr>
      </p:pic>
    </p:spTree>
    <p:extLst>
      <p:ext uri="{BB962C8B-B14F-4D97-AF65-F5344CB8AC3E}">
        <p14:creationId xmlns:p14="http://schemas.microsoft.com/office/powerpoint/2010/main" val="57200425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Gesture miscellany</a:t>
            </a:r>
          </a:p>
        </p:txBody>
      </p:sp>
      <p:sp>
        <p:nvSpPr>
          <p:cNvPr id="3" name="Content Placeholder 2"/>
          <p:cNvSpPr>
            <a:spLocks noGrp="1"/>
          </p:cNvSpPr>
          <p:nvPr>
            <p:ph idx="1"/>
          </p:nvPr>
        </p:nvSpPr>
        <p:spPr/>
        <p:txBody>
          <a:bodyPr/>
          <a:lstStyle/>
          <a:p>
            <a:r>
              <a:rPr lang="en-US"/>
              <a:t>Documenting gestures</a:t>
            </a:r>
          </a:p>
          <a:p>
            <a:r>
              <a:rPr lang="en-US"/>
              <a:t>User tests with gestures</a:t>
            </a:r>
          </a:p>
          <a:p>
            <a:r>
              <a:rPr lang="en-US"/>
              <a:t>Gesture accessibility</a:t>
            </a:r>
          </a:p>
          <a:p>
            <a:r>
              <a:rPr lang="en-US"/>
              <a:t>Downsides of gestures</a:t>
            </a:r>
          </a:p>
        </p:txBody>
      </p:sp>
    </p:spTree>
    <p:extLst>
      <p:ext uri="{BB962C8B-B14F-4D97-AF65-F5344CB8AC3E}">
        <p14:creationId xmlns:p14="http://schemas.microsoft.com/office/powerpoint/2010/main" val="413023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is a gesture anyway?</a:t>
            </a:r>
          </a:p>
        </p:txBody>
      </p:sp>
      <p:sp>
        <p:nvSpPr>
          <p:cNvPr id="3" name="Content Placeholder 2"/>
          <p:cNvSpPr>
            <a:spLocks noGrp="1"/>
          </p:cNvSpPr>
          <p:nvPr>
            <p:ph idx="1"/>
          </p:nvPr>
        </p:nvSpPr>
        <p:spPr/>
        <p:txBody>
          <a:bodyPr/>
          <a:lstStyle/>
          <a:p>
            <a:r>
              <a:rPr lang="en-US"/>
              <a:t>Body movements</a:t>
            </a:r>
          </a:p>
          <a:p>
            <a:r>
              <a:rPr lang="en-US"/>
              <a:t>Communicating some action to the system</a:t>
            </a:r>
          </a:p>
          <a:p>
            <a:r>
              <a:rPr lang="en-US"/>
              <a:t>System or language of gestures</a:t>
            </a:r>
          </a:p>
        </p:txBody>
      </p:sp>
    </p:spTree>
    <p:extLst>
      <p:ext uri="{BB962C8B-B14F-4D97-AF65-F5344CB8AC3E}">
        <p14:creationId xmlns:p14="http://schemas.microsoft.com/office/powerpoint/2010/main" val="28888707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Documenting gestures</a:t>
            </a:r>
          </a:p>
        </p:txBody>
      </p:sp>
      <p:sp>
        <p:nvSpPr>
          <p:cNvPr id="3" name="Content Placeholder 2"/>
          <p:cNvSpPr>
            <a:spLocks noGrp="1"/>
          </p:cNvSpPr>
          <p:nvPr>
            <p:ph idx="1"/>
          </p:nvPr>
        </p:nvSpPr>
        <p:spPr>
          <a:xfrm>
            <a:off x="457201" y="1600200"/>
            <a:ext cx="4565176" cy="4827896"/>
          </a:xfrm>
        </p:spPr>
        <p:txBody>
          <a:bodyPr>
            <a:normAutofit/>
          </a:bodyPr>
          <a:lstStyle/>
          <a:p>
            <a:r>
              <a:rPr lang="en-US"/>
              <a:t>Video may be ideal: shows all aspects of how to perform gesture correctly</a:t>
            </a:r>
          </a:p>
          <a:p>
            <a:r>
              <a:rPr lang="en-US"/>
              <a:t>For figures, it’s often easiest to take a photo and then trace it</a:t>
            </a:r>
          </a:p>
          <a:p>
            <a:r>
              <a:rPr lang="en-US"/>
              <a:t>Use arrows to show motion</a:t>
            </a:r>
          </a:p>
        </p:txBody>
      </p:sp>
      <p:pic>
        <p:nvPicPr>
          <p:cNvPr id="4" name="Picture 3"/>
          <p:cNvPicPr>
            <a:picLocks noChangeAspect="1"/>
          </p:cNvPicPr>
          <p:nvPr/>
        </p:nvPicPr>
        <p:blipFill>
          <a:blip r:embed="rId2"/>
          <a:stretch>
            <a:fillRect/>
          </a:stretch>
        </p:blipFill>
        <p:spPr>
          <a:xfrm>
            <a:off x="5723953" y="1600200"/>
            <a:ext cx="3297027" cy="2954267"/>
          </a:xfrm>
          <a:prstGeom prst="rect">
            <a:avLst/>
          </a:prstGeom>
        </p:spPr>
      </p:pic>
    </p:spTree>
    <p:extLst>
      <p:ext uri="{BB962C8B-B14F-4D97-AF65-F5344CB8AC3E}">
        <p14:creationId xmlns:p14="http://schemas.microsoft.com/office/powerpoint/2010/main" val="136741112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User testing gestures</a:t>
            </a:r>
          </a:p>
        </p:txBody>
      </p:sp>
      <p:sp>
        <p:nvSpPr>
          <p:cNvPr id="3" name="Content Placeholder 2"/>
          <p:cNvSpPr>
            <a:spLocks noGrp="1"/>
          </p:cNvSpPr>
          <p:nvPr>
            <p:ph idx="1"/>
          </p:nvPr>
        </p:nvSpPr>
        <p:spPr/>
        <p:txBody>
          <a:bodyPr/>
          <a:lstStyle/>
          <a:p>
            <a:r>
              <a:rPr lang="en-US"/>
              <a:t>Provide an introduction to the gesture set, then take away hints and documentation</a:t>
            </a:r>
          </a:p>
          <a:p>
            <a:pPr lvl="1"/>
            <a:r>
              <a:rPr lang="en-US"/>
              <a:t>Users will not have documentation in most cases</a:t>
            </a:r>
          </a:p>
          <a:p>
            <a:r>
              <a:rPr lang="en-US"/>
              <a:t>Test recognizer for accuracy, errors, confusion</a:t>
            </a:r>
          </a:p>
          <a:p>
            <a:r>
              <a:rPr lang="en-US"/>
              <a:t>Test gesture set usability by learnability, memorability, types of errors</a:t>
            </a:r>
          </a:p>
          <a:p>
            <a:pPr lvl="1"/>
            <a:r>
              <a:rPr lang="en-US"/>
              <a:t>Think aloud can help here</a:t>
            </a:r>
          </a:p>
        </p:txBody>
      </p:sp>
    </p:spTree>
    <p:extLst>
      <p:ext uri="{BB962C8B-B14F-4D97-AF65-F5344CB8AC3E}">
        <p14:creationId xmlns:p14="http://schemas.microsoft.com/office/powerpoint/2010/main" val="3652849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Gesture accessibility</a:t>
            </a:r>
          </a:p>
        </p:txBody>
      </p:sp>
      <p:sp>
        <p:nvSpPr>
          <p:cNvPr id="3" name="Content Placeholder 2"/>
          <p:cNvSpPr>
            <a:spLocks noGrp="1"/>
          </p:cNvSpPr>
          <p:nvPr>
            <p:ph idx="1"/>
          </p:nvPr>
        </p:nvSpPr>
        <p:spPr/>
        <p:txBody>
          <a:bodyPr/>
          <a:lstStyle/>
          <a:p>
            <a:r>
              <a:rPr lang="en-US"/>
              <a:t>Many users may have difficulty performing certain gestures (due to reach, hand pose, tremor, ability to touch and lift-off)</a:t>
            </a:r>
          </a:p>
          <a:p>
            <a:pPr lvl="1"/>
            <a:endParaRPr lang="en-US"/>
          </a:p>
          <a:p>
            <a:r>
              <a:rPr lang="en-US"/>
              <a:t>Many gestures rely on vision (to position on screen, to precisely control shape)</a:t>
            </a:r>
          </a:p>
          <a:p>
            <a:pPr lvl="1"/>
            <a:endParaRPr lang="en-US"/>
          </a:p>
        </p:txBody>
      </p:sp>
    </p:spTree>
    <p:extLst>
      <p:ext uri="{BB962C8B-B14F-4D97-AF65-F5344CB8AC3E}">
        <p14:creationId xmlns:p14="http://schemas.microsoft.com/office/powerpoint/2010/main" val="70486427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4472"/>
            <a:ext cx="8229600" cy="1090704"/>
          </a:xfrm>
        </p:spPr>
        <p:txBody>
          <a:bodyPr>
            <a:normAutofit/>
          </a:bodyPr>
          <a:lstStyle/>
          <a:p>
            <a:r>
              <a:rPr lang="en-US" dirty="0"/>
              <a:t>Eyes-Free Touch Screens</a:t>
            </a:r>
            <a:endParaRPr lang="en-US" sz="2200" b="0" dirty="0">
              <a:solidFill>
                <a:srgbClr val="BFBFBF"/>
              </a:solidFill>
            </a:endParaRPr>
          </a:p>
        </p:txBody>
      </p:sp>
      <p:sp>
        <p:nvSpPr>
          <p:cNvPr id="3" name="Content Placeholder 2"/>
          <p:cNvSpPr>
            <a:spLocks noGrp="1"/>
          </p:cNvSpPr>
          <p:nvPr>
            <p:ph idx="1"/>
          </p:nvPr>
        </p:nvSpPr>
        <p:spPr>
          <a:xfrm>
            <a:off x="457202" y="1563846"/>
            <a:ext cx="4392230" cy="4965447"/>
          </a:xfrm>
        </p:spPr>
        <p:txBody>
          <a:bodyPr>
            <a:normAutofit/>
          </a:bodyPr>
          <a:lstStyle/>
          <a:p>
            <a:r>
              <a:rPr lang="en-US" sz="2800" dirty="0"/>
              <a:t>How can we design touch screen user interfaces that can be operated without sight?</a:t>
            </a:r>
          </a:p>
          <a:p>
            <a:endParaRPr lang="en-US" sz="2800" dirty="0"/>
          </a:p>
          <a:p>
            <a:r>
              <a:rPr lang="en-US" sz="2800" dirty="0"/>
              <a:t>Can we achieve this with off-the-shelf devices?</a:t>
            </a:r>
          </a:p>
        </p:txBody>
      </p:sp>
      <p:sp>
        <p:nvSpPr>
          <p:cNvPr id="4" name="Slide Number Placeholder 3"/>
          <p:cNvSpPr>
            <a:spLocks noGrp="1"/>
          </p:cNvSpPr>
          <p:nvPr>
            <p:ph type="sldNum" sz="quarter" idx="12"/>
          </p:nvPr>
        </p:nvSpPr>
        <p:spPr/>
        <p:txBody>
          <a:bodyPr/>
          <a:lstStyle/>
          <a:p>
            <a:fld id="{7465D6B4-1451-4A0C-B682-1340489052C1}" type="slidenum">
              <a:rPr lang="en-US" smtClean="0"/>
              <a:pPr/>
              <a:t>63</a:t>
            </a:fld>
            <a:endParaRPr lang="en-US"/>
          </a:p>
        </p:txBody>
      </p:sp>
      <p:pic>
        <p:nvPicPr>
          <p:cNvPr id="6" name="Picture 5" descr="slideruleuw.JPG"/>
          <p:cNvPicPr>
            <a:picLocks noChangeAspect="1"/>
          </p:cNvPicPr>
          <p:nvPr/>
        </p:nvPicPr>
        <p:blipFill rotWithShape="1">
          <a:blip r:embed="rId3" cstate="screen">
            <a:extLst>
              <a:ext uri="{28A0092B-C50C-407E-A947-70E740481C1C}">
                <a14:useLocalDpi xmlns:a14="http://schemas.microsoft.com/office/drawing/2010/main"/>
              </a:ext>
            </a:extLst>
          </a:blip>
          <a:srcRect t="7781"/>
          <a:stretch/>
        </p:blipFill>
        <p:spPr>
          <a:xfrm>
            <a:off x="5688342" y="1528572"/>
            <a:ext cx="2927904" cy="2914503"/>
          </a:xfrm>
          <a:prstGeom prst="rect">
            <a:avLst/>
          </a:prstGeom>
        </p:spPr>
      </p:pic>
      <p:sp>
        <p:nvSpPr>
          <p:cNvPr id="8" name="Rectangle 7"/>
          <p:cNvSpPr/>
          <p:nvPr/>
        </p:nvSpPr>
        <p:spPr>
          <a:xfrm>
            <a:off x="5647399" y="4658489"/>
            <a:ext cx="2925801" cy="1323439"/>
          </a:xfrm>
          <a:prstGeom prst="rect">
            <a:avLst/>
          </a:prstGeom>
        </p:spPr>
        <p:txBody>
          <a:bodyPr wrap="none">
            <a:spAutoFit/>
          </a:bodyPr>
          <a:lstStyle/>
          <a:p>
            <a:r>
              <a:rPr lang="en-US" sz="1600" b="1">
                <a:latin typeface="Helvetica Neue" charset="0"/>
                <a:ea typeface="Helvetica Neue" charset="0"/>
                <a:cs typeface="Helvetica Neue" charset="0"/>
              </a:rPr>
              <a:t>SK’s publications:</a:t>
            </a:r>
          </a:p>
          <a:p>
            <a:pPr marL="285750" indent="-285750">
              <a:buFont typeface="Arial" charset="0"/>
              <a:buChar char="•"/>
            </a:pPr>
            <a:r>
              <a:rPr lang="en-US" sz="1600" b="1">
                <a:latin typeface="Helvetica Neue" charset="0"/>
                <a:ea typeface="Helvetica Neue" charset="0"/>
                <a:cs typeface="Helvetica Neue" charset="0"/>
              </a:rPr>
              <a:t>ASSETS 2008, 2009, 2014</a:t>
            </a:r>
          </a:p>
          <a:p>
            <a:pPr marL="285750" indent="-285750">
              <a:buFont typeface="Arial" charset="0"/>
              <a:buChar char="•"/>
            </a:pPr>
            <a:r>
              <a:rPr lang="en-US" sz="1600" b="1">
                <a:latin typeface="Helvetica Neue" charset="0"/>
                <a:ea typeface="Helvetica Neue" charset="0"/>
                <a:cs typeface="Helvetica Neue" charset="0"/>
              </a:rPr>
              <a:t>CHI 2011</a:t>
            </a:r>
            <a:r>
              <a:rPr lang="en-US" sz="1500" b="1">
                <a:latin typeface="Helvetica Neue" charset="0"/>
                <a:ea typeface="Helvetica Neue" charset="0"/>
                <a:cs typeface="Helvetica Neue" charset="0"/>
              </a:rPr>
              <a:t>🏆</a:t>
            </a:r>
            <a:r>
              <a:rPr lang="en-US" sz="1600" b="1">
                <a:latin typeface="Helvetica Neue" charset="0"/>
                <a:ea typeface="Helvetica Neue" charset="0"/>
                <a:cs typeface="Helvetica Neue" charset="0"/>
              </a:rPr>
              <a:t>, 2013, 2016</a:t>
            </a:r>
          </a:p>
          <a:p>
            <a:pPr marL="285750" indent="-285750">
              <a:buFont typeface="Arial" charset="0"/>
              <a:buChar char="•"/>
            </a:pPr>
            <a:r>
              <a:rPr lang="en-US" sz="1600" b="1">
                <a:latin typeface="Helvetica Neue" charset="0"/>
                <a:ea typeface="Helvetica Neue" charset="0"/>
                <a:cs typeface="Helvetica Neue" charset="0"/>
              </a:rPr>
              <a:t>DIS 2017</a:t>
            </a:r>
          </a:p>
          <a:p>
            <a:pPr marL="285750" indent="-285750">
              <a:buFont typeface="Arial" charset="0"/>
              <a:buChar char="•"/>
            </a:pPr>
            <a:r>
              <a:rPr lang="en-US" sz="1600" b="1">
                <a:latin typeface="Helvetica Neue" charset="0"/>
                <a:ea typeface="Helvetica Neue" charset="0"/>
                <a:cs typeface="Helvetica Neue" charset="0"/>
              </a:rPr>
              <a:t>TACCESS 2015</a:t>
            </a:r>
          </a:p>
        </p:txBody>
      </p:sp>
    </p:spTree>
    <p:extLst>
      <p:ext uri="{BB962C8B-B14F-4D97-AF65-F5344CB8AC3E}">
        <p14:creationId xmlns:p14="http://schemas.microsoft.com/office/powerpoint/2010/main" val="54532579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05872"/>
            <a:ext cx="7886700" cy="1284757"/>
          </a:xfrm>
        </p:spPr>
        <p:txBody>
          <a:bodyPr>
            <a:normAutofit/>
          </a:bodyPr>
          <a:lstStyle/>
          <a:p>
            <a:r>
              <a:rPr lang="en-US" sz="3600"/>
              <a:t>Hardware and software </a:t>
            </a:r>
            <a:br>
              <a:rPr lang="en-US" sz="3600"/>
            </a:br>
            <a:r>
              <a:rPr lang="en-US" sz="3600"/>
              <a:t>for diverse motor input</a:t>
            </a:r>
          </a:p>
        </p:txBody>
      </p:sp>
      <p:sp>
        <p:nvSpPr>
          <p:cNvPr id="3" name="Content Placeholder 2"/>
          <p:cNvSpPr>
            <a:spLocks noGrp="1"/>
          </p:cNvSpPr>
          <p:nvPr>
            <p:ph idx="1"/>
          </p:nvPr>
        </p:nvSpPr>
        <p:spPr>
          <a:xfrm>
            <a:off x="628651" y="1787857"/>
            <a:ext cx="4656044" cy="3702115"/>
          </a:xfrm>
        </p:spPr>
        <p:txBody>
          <a:bodyPr>
            <a:normAutofit/>
          </a:bodyPr>
          <a:lstStyle/>
          <a:p>
            <a:r>
              <a:rPr lang="en-US"/>
              <a:t>How to support upper limb input from people with a wide range of abilities</a:t>
            </a:r>
          </a:p>
          <a:p>
            <a:r>
              <a:rPr lang="en-US"/>
              <a:t>May require changes to both hardware and software </a:t>
            </a:r>
          </a:p>
        </p:txBody>
      </p:sp>
      <p:sp>
        <p:nvSpPr>
          <p:cNvPr id="4" name="Rectangle 3"/>
          <p:cNvSpPr/>
          <p:nvPr/>
        </p:nvSpPr>
        <p:spPr>
          <a:xfrm>
            <a:off x="5943753" y="4744753"/>
            <a:ext cx="2853986" cy="1323439"/>
          </a:xfrm>
          <a:prstGeom prst="rect">
            <a:avLst/>
          </a:prstGeom>
        </p:spPr>
        <p:txBody>
          <a:bodyPr wrap="none">
            <a:spAutoFit/>
          </a:bodyPr>
          <a:lstStyle/>
          <a:p>
            <a:r>
              <a:rPr lang="en-US" sz="1600" b="1">
                <a:latin typeface="Helvetica Neue" charset="0"/>
                <a:ea typeface="Helvetica Neue" charset="0"/>
                <a:cs typeface="Helvetica Neue" charset="0"/>
              </a:rPr>
              <a:t>SK’s publications:</a:t>
            </a:r>
          </a:p>
          <a:p>
            <a:pPr marL="214313" indent="-214313">
              <a:buFont typeface="Arial" charset="0"/>
              <a:buChar char="•"/>
            </a:pPr>
            <a:r>
              <a:rPr lang="en-US" sz="1600" b="1">
                <a:latin typeface="Helvetica Neue" charset="0"/>
                <a:ea typeface="Helvetica Neue" charset="0"/>
                <a:cs typeface="Helvetica Neue" charset="0"/>
              </a:rPr>
              <a:t>ASSETS 2007, 2009, 2014</a:t>
            </a:r>
          </a:p>
          <a:p>
            <a:pPr marL="214313" indent="-214313">
              <a:buFont typeface="Arial" charset="0"/>
              <a:buChar char="•"/>
            </a:pPr>
            <a:r>
              <a:rPr lang="en-US" sz="1600" b="1">
                <a:latin typeface="Helvetica Neue" charset="0"/>
                <a:ea typeface="Helvetica Neue" charset="0"/>
                <a:cs typeface="Helvetica Neue" charset="0"/>
              </a:rPr>
              <a:t>CHI 2014🥈, 2016🏆</a:t>
            </a:r>
          </a:p>
          <a:p>
            <a:pPr marL="214313" indent="-214313">
              <a:buFont typeface="Arial" charset="0"/>
              <a:buChar char="•"/>
            </a:pPr>
            <a:r>
              <a:rPr lang="en-US" sz="1600" b="1">
                <a:latin typeface="Helvetica Neue" charset="0"/>
                <a:ea typeface="Helvetica Neue" charset="0"/>
                <a:cs typeface="Helvetica Neue" charset="0"/>
              </a:rPr>
              <a:t>MobileHCI 2008🏆</a:t>
            </a:r>
          </a:p>
          <a:p>
            <a:pPr marL="214313" indent="-214313">
              <a:buFont typeface="Arial" charset="0"/>
              <a:buChar char="•"/>
            </a:pPr>
            <a:r>
              <a:rPr lang="en-US" sz="1600" b="1">
                <a:latin typeface="Helvetica Neue" charset="0"/>
                <a:ea typeface="Helvetica Neue" charset="0"/>
                <a:cs typeface="Helvetica Neue" charset="0"/>
              </a:rPr>
              <a:t>TACCESS 2017</a:t>
            </a:r>
          </a:p>
        </p:txBody>
      </p:sp>
      <p:pic>
        <p:nvPicPr>
          <p:cNvPr id="6" name="Content Placeholder 4" descr="GestRestAssets2014 (dragged).pdf"/>
          <p:cNvPicPr>
            <a:picLocks noChangeAspect="1"/>
          </p:cNvPicPr>
          <p:nvPr/>
        </p:nvPicPr>
        <p:blipFill rotWithShape="1">
          <a:blip r:embed="rId3">
            <a:extLst>
              <a:ext uri="{28A0092B-C50C-407E-A947-70E740481C1C}">
                <a14:useLocalDpi xmlns:a14="http://schemas.microsoft.com/office/drawing/2010/main" val="0"/>
              </a:ext>
            </a:extLst>
          </a:blip>
          <a:srcRect t="13992" r="57370" b="50290"/>
          <a:stretch/>
        </p:blipFill>
        <p:spPr>
          <a:xfrm>
            <a:off x="6061263" y="1063860"/>
            <a:ext cx="2736476" cy="1719916"/>
          </a:xfrm>
          <a:prstGeom prst="rect">
            <a:avLst/>
          </a:prstGeom>
        </p:spPr>
      </p:pic>
      <p:sp>
        <p:nvSpPr>
          <p:cNvPr id="5" name="Slide Number Placeholder 4"/>
          <p:cNvSpPr>
            <a:spLocks noGrp="1"/>
          </p:cNvSpPr>
          <p:nvPr>
            <p:ph type="sldNum" sz="quarter" idx="12"/>
          </p:nvPr>
        </p:nvSpPr>
        <p:spPr/>
        <p:txBody>
          <a:bodyPr/>
          <a:lstStyle/>
          <a:p>
            <a:fld id="{CC02CEE1-4BA7-AE41-B4FA-EC6288DCBE8B}" type="slidenum">
              <a:rPr lang="en-US" smtClean="0"/>
              <a:pPr/>
              <a:t>64</a:t>
            </a:fld>
            <a:endParaRPr lang="en-US"/>
          </a:p>
        </p:txBody>
      </p:sp>
      <p:pic>
        <p:nvPicPr>
          <p:cNvPr id="11" name="Picture 10"/>
          <p:cNvPicPr>
            <a:picLocks noChangeAspect="1"/>
          </p:cNvPicPr>
          <p:nvPr/>
        </p:nvPicPr>
        <p:blipFill rotWithShape="1">
          <a:blip r:embed="rId4"/>
          <a:srcRect r="33938" b="34540"/>
          <a:stretch/>
        </p:blipFill>
        <p:spPr>
          <a:xfrm>
            <a:off x="6061263" y="2992341"/>
            <a:ext cx="2736476" cy="1543847"/>
          </a:xfrm>
          <a:prstGeom prst="rect">
            <a:avLst/>
          </a:prstGeom>
        </p:spPr>
      </p:pic>
    </p:spTree>
    <p:extLst>
      <p:ext uri="{BB962C8B-B14F-4D97-AF65-F5344CB8AC3E}">
        <p14:creationId xmlns:p14="http://schemas.microsoft.com/office/powerpoint/2010/main" val="17166033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Gesture accessibility: what to do</a:t>
            </a:r>
          </a:p>
        </p:txBody>
      </p:sp>
      <p:sp>
        <p:nvSpPr>
          <p:cNvPr id="3" name="Content Placeholder 2"/>
          <p:cNvSpPr>
            <a:spLocks noGrp="1"/>
          </p:cNvSpPr>
          <p:nvPr>
            <p:ph idx="1"/>
          </p:nvPr>
        </p:nvSpPr>
        <p:spPr/>
        <p:txBody>
          <a:bodyPr/>
          <a:lstStyle/>
          <a:p>
            <a:r>
              <a:rPr lang="en-US"/>
              <a:t>Keep in mind that some users may be unable to perform some gestures, even standard gestures</a:t>
            </a:r>
          </a:p>
          <a:p>
            <a:r>
              <a:rPr lang="en-US"/>
              <a:t>Provide alternatives for keyboard, mouse, etc.</a:t>
            </a:r>
          </a:p>
          <a:p>
            <a:r>
              <a:rPr lang="en-US" b="1"/>
              <a:t>For blind and vision impaired users:</a:t>
            </a:r>
            <a:br>
              <a:rPr lang="en-US" b="1"/>
            </a:br>
            <a:r>
              <a:rPr lang="en-US"/>
              <a:t>Support system-wide accessibility systems </a:t>
            </a:r>
            <a:br>
              <a:rPr lang="en-US"/>
            </a:br>
            <a:r>
              <a:rPr lang="en-US"/>
              <a:t>(e.g. VoiceOver on iOS, Talkback on Android)</a:t>
            </a:r>
          </a:p>
        </p:txBody>
      </p:sp>
    </p:spTree>
    <p:extLst>
      <p:ext uri="{BB962C8B-B14F-4D97-AF65-F5344CB8AC3E}">
        <p14:creationId xmlns:p14="http://schemas.microsoft.com/office/powerpoint/2010/main" val="205010307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Downsides of gestures</a:t>
            </a:r>
          </a:p>
        </p:txBody>
      </p:sp>
      <p:sp>
        <p:nvSpPr>
          <p:cNvPr id="3" name="Content Placeholder 2"/>
          <p:cNvSpPr>
            <a:spLocks noGrp="1"/>
          </p:cNvSpPr>
          <p:nvPr>
            <p:ph idx="1"/>
          </p:nvPr>
        </p:nvSpPr>
        <p:spPr>
          <a:xfrm>
            <a:off x="457200" y="1600200"/>
            <a:ext cx="4442346" cy="4525963"/>
          </a:xfrm>
        </p:spPr>
        <p:txBody>
          <a:bodyPr/>
          <a:lstStyle/>
          <a:p>
            <a:r>
              <a:rPr lang="en-US"/>
              <a:t>Very low discoverability</a:t>
            </a:r>
          </a:p>
          <a:p>
            <a:r>
              <a:rPr lang="en-US"/>
              <a:t>Unclear what gesture requirements are</a:t>
            </a:r>
          </a:p>
          <a:p>
            <a:r>
              <a:rPr lang="en-US"/>
              <a:t>No standard gesture set</a:t>
            </a:r>
          </a:p>
        </p:txBody>
      </p:sp>
      <p:pic>
        <p:nvPicPr>
          <p:cNvPr id="4" name="Picture 3"/>
          <p:cNvPicPr>
            <a:picLocks noChangeAspect="1"/>
          </p:cNvPicPr>
          <p:nvPr/>
        </p:nvPicPr>
        <p:blipFill>
          <a:blip r:embed="rId2"/>
          <a:stretch>
            <a:fillRect/>
          </a:stretch>
        </p:blipFill>
        <p:spPr>
          <a:xfrm>
            <a:off x="5186150" y="1600200"/>
            <a:ext cx="3700424" cy="3128957"/>
          </a:xfrm>
          <a:prstGeom prst="rect">
            <a:avLst/>
          </a:prstGeom>
        </p:spPr>
      </p:pic>
      <p:sp>
        <p:nvSpPr>
          <p:cNvPr id="5" name="TextBox 4"/>
          <p:cNvSpPr txBox="1"/>
          <p:nvPr/>
        </p:nvSpPr>
        <p:spPr>
          <a:xfrm>
            <a:off x="5186150" y="4911719"/>
            <a:ext cx="4019049" cy="1077218"/>
          </a:xfrm>
          <a:prstGeom prst="rect">
            <a:avLst/>
          </a:prstGeom>
          <a:noFill/>
        </p:spPr>
        <p:txBody>
          <a:bodyPr wrap="none" rtlCol="0">
            <a:spAutoFit/>
          </a:bodyPr>
          <a:lstStyle/>
          <a:p>
            <a:pPr fontAlgn="base"/>
            <a:r>
              <a:rPr lang="en-US" sz="1600">
                <a:latin typeface="Helvetica Neue" charset="0"/>
                <a:ea typeface="Helvetica Neue" charset="0"/>
                <a:cs typeface="Helvetica Neue" charset="0"/>
              </a:rPr>
              <a:t>Norman and Nielsen, </a:t>
            </a:r>
            <a:r>
              <a:rPr lang="en-US" sz="1600">
                <a:latin typeface="Helvetica Neue" charset="0"/>
                <a:ea typeface="Helvetica Neue" charset="0"/>
                <a:cs typeface="Helvetica Neue" charset="0"/>
                <a:hlinkClick r:id="rId3"/>
              </a:rPr>
              <a:t>Gestural Interfaces: </a:t>
            </a:r>
            <a:br>
              <a:rPr lang="en-US" sz="1600">
                <a:latin typeface="Helvetica Neue" charset="0"/>
                <a:ea typeface="Helvetica Neue" charset="0"/>
                <a:cs typeface="Helvetica Neue" charset="0"/>
                <a:hlinkClick r:id="rId3"/>
              </a:rPr>
            </a:br>
            <a:r>
              <a:rPr lang="en-US" sz="1600">
                <a:latin typeface="Helvetica Neue" charset="0"/>
                <a:ea typeface="Helvetica Neue" charset="0"/>
                <a:cs typeface="Helvetica Neue" charset="0"/>
                <a:hlinkClick r:id="rId3"/>
              </a:rPr>
              <a:t>A Step Backwards In Usability</a:t>
            </a:r>
            <a:endParaRPr lang="en-US" sz="1600">
              <a:latin typeface="Helvetica Neue" charset="0"/>
              <a:ea typeface="Helvetica Neue" charset="0"/>
              <a:cs typeface="Helvetica Neue" charset="0"/>
            </a:endParaRPr>
          </a:p>
          <a:p>
            <a:br>
              <a:rPr lang="en-US" sz="1600">
                <a:latin typeface="Helvetica Neue" charset="0"/>
                <a:ea typeface="Helvetica Neue" charset="0"/>
                <a:cs typeface="Helvetica Neue" charset="0"/>
              </a:rPr>
            </a:br>
            <a:endParaRPr lang="en-US" sz="1600">
              <a:latin typeface="Helvetica Neue" charset="0"/>
              <a:ea typeface="Helvetica Neue" charset="0"/>
              <a:cs typeface="Helvetica Neue" charset="0"/>
            </a:endParaRPr>
          </a:p>
        </p:txBody>
      </p:sp>
    </p:spTree>
    <p:extLst>
      <p:ext uri="{BB962C8B-B14F-4D97-AF65-F5344CB8AC3E}">
        <p14:creationId xmlns:p14="http://schemas.microsoft.com/office/powerpoint/2010/main" val="2494030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For Thursday</a:t>
            </a:r>
          </a:p>
        </p:txBody>
      </p:sp>
      <p:sp>
        <p:nvSpPr>
          <p:cNvPr id="3" name="Content Placeholder 2"/>
          <p:cNvSpPr>
            <a:spLocks noGrp="1"/>
          </p:cNvSpPr>
          <p:nvPr>
            <p:ph idx="1"/>
          </p:nvPr>
        </p:nvSpPr>
        <p:spPr/>
        <p:txBody>
          <a:bodyPr/>
          <a:lstStyle/>
          <a:p>
            <a:r>
              <a:rPr lang="en-US"/>
              <a:t>We will design gesture-based user interfaces 🎉</a:t>
            </a:r>
          </a:p>
          <a:p>
            <a:endParaRPr lang="en-US"/>
          </a:p>
          <a:p>
            <a:endParaRPr lang="en-US"/>
          </a:p>
        </p:txBody>
      </p:sp>
    </p:spTree>
    <p:extLst>
      <p:ext uri="{BB962C8B-B14F-4D97-AF65-F5344CB8AC3E}">
        <p14:creationId xmlns:p14="http://schemas.microsoft.com/office/powerpoint/2010/main" val="1026678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is a gesture anyway?</a:t>
            </a:r>
          </a:p>
        </p:txBody>
      </p:sp>
      <p:sp>
        <p:nvSpPr>
          <p:cNvPr id="3" name="Content Placeholder 2"/>
          <p:cNvSpPr>
            <a:spLocks noGrp="1"/>
          </p:cNvSpPr>
          <p:nvPr>
            <p:ph idx="1"/>
          </p:nvPr>
        </p:nvSpPr>
        <p:spPr/>
        <p:txBody>
          <a:bodyPr/>
          <a:lstStyle/>
          <a:p>
            <a:r>
              <a:rPr lang="en-US"/>
              <a:t>Interaction involving some </a:t>
            </a:r>
            <a:r>
              <a:rPr lang="en-US" b="1"/>
              <a:t>body movement </a:t>
            </a:r>
            <a:r>
              <a:rPr lang="en-US"/>
              <a:t>– usually hands, but not necessarily</a:t>
            </a:r>
          </a:p>
          <a:p>
            <a:r>
              <a:rPr lang="en-US"/>
              <a:t>Often considered a discrete command: e.g., shake device to undo</a:t>
            </a:r>
          </a:p>
          <a:p>
            <a:r>
              <a:rPr lang="en-US"/>
              <a:t>May occur on a surface, in air, on body</a:t>
            </a:r>
          </a:p>
          <a:p>
            <a:r>
              <a:rPr lang="en-US"/>
              <a:t>May represent directional movements (1D), </a:t>
            </a:r>
            <a:br>
              <a:rPr lang="en-US"/>
            </a:br>
            <a:r>
              <a:rPr lang="en-US"/>
              <a:t>2D or 3D shapes</a:t>
            </a:r>
          </a:p>
          <a:p>
            <a:endParaRPr lang="en-US"/>
          </a:p>
        </p:txBody>
      </p:sp>
    </p:spTree>
    <p:extLst>
      <p:ext uri="{BB962C8B-B14F-4D97-AF65-F5344CB8AC3E}">
        <p14:creationId xmlns:p14="http://schemas.microsoft.com/office/powerpoint/2010/main" val="1448047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Why this is important</a:t>
            </a:r>
          </a:p>
        </p:txBody>
      </p:sp>
      <p:sp>
        <p:nvSpPr>
          <p:cNvPr id="3" name="Content Placeholder 2"/>
          <p:cNvSpPr>
            <a:spLocks noGrp="1"/>
          </p:cNvSpPr>
          <p:nvPr>
            <p:ph idx="1"/>
          </p:nvPr>
        </p:nvSpPr>
        <p:spPr/>
        <p:txBody>
          <a:bodyPr/>
          <a:lstStyle/>
          <a:p>
            <a:r>
              <a:rPr lang="en-US"/>
              <a:t>Gestures are increasingly becoming a core part of our user interfaces</a:t>
            </a:r>
          </a:p>
          <a:p>
            <a:r>
              <a:rPr lang="en-US"/>
              <a:t>New input technologies lead to new gestures</a:t>
            </a:r>
          </a:p>
          <a:p>
            <a:r>
              <a:rPr lang="en-US"/>
              <a:t>Replacing explicit UI with gestures can negatively affect usability</a:t>
            </a:r>
          </a:p>
          <a:p>
            <a:pPr lvl="1"/>
            <a:r>
              <a:rPr lang="en-US" sz="2400"/>
              <a:t>(e.g. Norman and Nielsen, </a:t>
            </a:r>
            <a:r>
              <a:rPr lang="en-US" sz="2400">
                <a:hlinkClick r:id="rId2"/>
              </a:rPr>
              <a:t>Gestural Interfaces: A Step Backward in Usability</a:t>
            </a:r>
            <a:r>
              <a:rPr lang="en-US" sz="2400"/>
              <a:t>)</a:t>
            </a:r>
          </a:p>
        </p:txBody>
      </p:sp>
    </p:spTree>
    <p:extLst>
      <p:ext uri="{BB962C8B-B14F-4D97-AF65-F5344CB8AC3E}">
        <p14:creationId xmlns:p14="http://schemas.microsoft.com/office/powerpoint/2010/main" val="1512417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a:t>Discussion: good and bad gestures</a:t>
            </a:r>
          </a:p>
        </p:txBody>
      </p:sp>
      <p:sp>
        <p:nvSpPr>
          <p:cNvPr id="3" name="Content Placeholder 2"/>
          <p:cNvSpPr>
            <a:spLocks noGrp="1"/>
          </p:cNvSpPr>
          <p:nvPr>
            <p:ph idx="1"/>
          </p:nvPr>
        </p:nvSpPr>
        <p:spPr/>
        <p:txBody>
          <a:bodyPr/>
          <a:lstStyle/>
          <a:p>
            <a:r>
              <a:rPr lang="en-US"/>
              <a:t>Talk with your neighbor about good and bad gestural interfaces, and why they are good/bad</a:t>
            </a:r>
          </a:p>
        </p:txBody>
      </p:sp>
    </p:spTree>
    <p:extLst>
      <p:ext uri="{BB962C8B-B14F-4D97-AF65-F5344CB8AC3E}">
        <p14:creationId xmlns:p14="http://schemas.microsoft.com/office/powerpoint/2010/main" val="1223078926"/>
      </p:ext>
    </p:extLst>
  </p:cSld>
  <p:clrMapOvr>
    <a:masterClrMapping/>
  </p:clrMapOvr>
</p:sld>
</file>

<file path=ppt/theme/theme1.xml><?xml version="1.0" encoding="utf-8"?>
<a:theme xmlns:a="http://schemas.openxmlformats.org/drawingml/2006/main" name="Black">
  <a:themeElements>
    <a:clrScheme name="Custom 13">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96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3600" dirty="0" smtClean="0">
            <a:solidFill>
              <a:schemeClr val="tx1">
                <a:lumMod val="75000"/>
                <a:lumOff val="25000"/>
              </a:schemeClr>
            </a:solidFill>
            <a:latin typeface="Segoe UI Light" pitchFamily="34"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09-human-perf</Template>
  <TotalTime>9477</TotalTime>
  <Words>2763</Words>
  <Application>Microsoft Macintosh PowerPoint</Application>
  <PresentationFormat>On-screen Show (4:3)</PresentationFormat>
  <Paragraphs>406</Paragraphs>
  <Slides>67</Slides>
  <Notes>23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67</vt:i4>
      </vt:variant>
    </vt:vector>
  </HeadingPairs>
  <TitlesOfParts>
    <vt:vector size="76" baseType="lpstr">
      <vt:lpstr>Arial</vt:lpstr>
      <vt:lpstr>ArialMT</vt:lpstr>
      <vt:lpstr>Calibri</vt:lpstr>
      <vt:lpstr>Consolas</vt:lpstr>
      <vt:lpstr>Helvetica</vt:lpstr>
      <vt:lpstr>Helvetica Neue</vt:lpstr>
      <vt:lpstr>Segoe UI Light</vt:lpstr>
      <vt:lpstr>Black</vt:lpstr>
      <vt:lpstr>12_Office Theme</vt:lpstr>
      <vt:lpstr>Gestural Interaction CSCI 3002 Fall 2018</vt:lpstr>
      <vt:lpstr>Today</vt:lpstr>
      <vt:lpstr>Other class stuff</vt:lpstr>
      <vt:lpstr>Where we are</vt:lpstr>
      <vt:lpstr>Gestures</vt:lpstr>
      <vt:lpstr>What is a gesture anyway?</vt:lpstr>
      <vt:lpstr>What is a gesture anyway?</vt:lpstr>
      <vt:lpstr>Why this is important</vt:lpstr>
      <vt:lpstr>Discussion: good and bad gestures</vt:lpstr>
      <vt:lpstr>Good      Bad</vt:lpstr>
      <vt:lpstr>Sensing gestures</vt:lpstr>
      <vt:lpstr>Touch screens</vt:lpstr>
      <vt:lpstr>PowerPoint Presentation</vt:lpstr>
      <vt:lpstr>Touch screen gestures</vt:lpstr>
      <vt:lpstr>Mouse/touchpad</vt:lpstr>
      <vt:lpstr>Opera mouse gestures</vt:lpstr>
      <vt:lpstr>2D cameras</vt:lpstr>
      <vt:lpstr>Depth cameras (3D)</vt:lpstr>
      <vt:lpstr>Accelerometer/gyroscope</vt:lpstr>
      <vt:lpstr>Case study: Wiimote</vt:lpstr>
      <vt:lpstr>Pen/stylus gestures</vt:lpstr>
      <vt:lpstr>Hover Widgets  (Grossman et al. CHI ‘06)</vt:lpstr>
      <vt:lpstr>Other sensing methods</vt:lpstr>
      <vt:lpstr>Recognizing gestures</vt:lpstr>
      <vt:lpstr>Recognizing gestures</vt:lpstr>
      <vt:lpstr>Heuristic gesture recognizers</vt:lpstr>
      <vt:lpstr>Limitations of heuristic approach</vt:lpstr>
      <vt:lpstr>Shape-based recognition</vt:lpstr>
      <vt:lpstr>$1 Gesture Recognizer</vt:lpstr>
      <vt:lpstr>Machine learning approaches</vt:lpstr>
      <vt:lpstr>Recognition challenges</vt:lpstr>
      <vt:lpstr>Evaluating gestures</vt:lpstr>
      <vt:lpstr>Evaluating gestures</vt:lpstr>
      <vt:lpstr>Evaluation criteria</vt:lpstr>
      <vt:lpstr>Evaluation criteria</vt:lpstr>
      <vt:lpstr>Recognition accuracy</vt:lpstr>
      <vt:lpstr>Ergonomics</vt:lpstr>
      <vt:lpstr>Considering contextual and physical limitations</vt:lpstr>
      <vt:lpstr>Intuitiveness</vt:lpstr>
      <vt:lpstr>What is intuitiveness anyway?</vt:lpstr>
      <vt:lpstr>Testing intuitiveness</vt:lpstr>
      <vt:lpstr>PowerPoint Presentation</vt:lpstr>
      <vt:lpstr>Are obscure gestures useful?</vt:lpstr>
      <vt:lpstr>Social acceptability</vt:lpstr>
      <vt:lpstr>Profita et al.,  Don’t mind me touching my wrist</vt:lpstr>
      <vt:lpstr>Designing gestures</vt:lpstr>
      <vt:lpstr>Approaches to designing gestures</vt:lpstr>
      <vt:lpstr>Developing conventions</vt:lpstr>
      <vt:lpstr>Using metaphors</vt:lpstr>
      <vt:lpstr>Gesture elicitation (Wobbrock et al., 2009)</vt:lpstr>
      <vt:lpstr>Eliciting gestures</vt:lpstr>
      <vt:lpstr>Dealing with complexity</vt:lpstr>
      <vt:lpstr>Teaching gestures</vt:lpstr>
      <vt:lpstr>How to teach gestures effectively?</vt:lpstr>
      <vt:lpstr>Show, don’t tell</vt:lpstr>
      <vt:lpstr>Feedforward and feedback</vt:lpstr>
      <vt:lpstr>Feedforward and feedback</vt:lpstr>
      <vt:lpstr>Hinting at possible gestures</vt:lpstr>
      <vt:lpstr>Gesture miscellany</vt:lpstr>
      <vt:lpstr>Documenting gestures</vt:lpstr>
      <vt:lpstr>User testing gestures</vt:lpstr>
      <vt:lpstr>Gesture accessibility</vt:lpstr>
      <vt:lpstr>Eyes-Free Touch Screens</vt:lpstr>
      <vt:lpstr>Hardware and software  for diverse motor input</vt:lpstr>
      <vt:lpstr>Gesture accessibility: what to do</vt:lpstr>
      <vt:lpstr>Downsides of gestures</vt:lpstr>
      <vt:lpstr>For Thursday</vt:lpstr>
    </vt:vector>
  </TitlesOfParts>
  <Company>UMBC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Amy Hurst</dc:creator>
  <cp:lastModifiedBy>Shaun Kane</cp:lastModifiedBy>
  <cp:revision>1571</cp:revision>
  <dcterms:created xsi:type="dcterms:W3CDTF">2013-01-30T18:39:41Z</dcterms:created>
  <dcterms:modified xsi:type="dcterms:W3CDTF">2018-11-15T19:32:44Z</dcterms:modified>
</cp:coreProperties>
</file>

<file path=docProps/thumbnail.jpeg>
</file>